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notesMasterIdLst>
    <p:notesMasterId r:id="rId48"/>
  </p:notesMasterIdLst>
  <p:handoutMasterIdLst>
    <p:handoutMasterId r:id="rId49"/>
  </p:handoutMasterIdLst>
  <p:sldIdLst>
    <p:sldId id="256" r:id="rId2"/>
    <p:sldId id="298" r:id="rId3"/>
    <p:sldId id="303" r:id="rId4"/>
    <p:sldId id="304" r:id="rId5"/>
    <p:sldId id="305" r:id="rId6"/>
    <p:sldId id="306" r:id="rId7"/>
    <p:sldId id="307" r:id="rId8"/>
    <p:sldId id="312" r:id="rId9"/>
    <p:sldId id="308" r:id="rId10"/>
    <p:sldId id="309" r:id="rId11"/>
    <p:sldId id="310" r:id="rId12"/>
    <p:sldId id="311" r:id="rId13"/>
    <p:sldId id="314" r:id="rId14"/>
    <p:sldId id="313" r:id="rId15"/>
    <p:sldId id="315" r:id="rId16"/>
    <p:sldId id="316" r:id="rId17"/>
    <p:sldId id="299" r:id="rId18"/>
    <p:sldId id="300" r:id="rId19"/>
    <p:sldId id="301" r:id="rId20"/>
    <p:sldId id="317" r:id="rId21"/>
    <p:sldId id="324" r:id="rId22"/>
    <p:sldId id="318" r:id="rId23"/>
    <p:sldId id="325" r:id="rId24"/>
    <p:sldId id="319" r:id="rId25"/>
    <p:sldId id="326" r:id="rId26"/>
    <p:sldId id="320" r:id="rId27"/>
    <p:sldId id="327" r:id="rId28"/>
    <p:sldId id="332" r:id="rId29"/>
    <p:sldId id="328" r:id="rId30"/>
    <p:sldId id="333" r:id="rId31"/>
    <p:sldId id="329" r:id="rId32"/>
    <p:sldId id="343" r:id="rId33"/>
    <p:sldId id="336" r:id="rId34"/>
    <p:sldId id="330" r:id="rId35"/>
    <p:sldId id="342" r:id="rId36"/>
    <p:sldId id="335" r:id="rId37"/>
    <p:sldId id="334" r:id="rId38"/>
    <p:sldId id="337" r:id="rId39"/>
    <p:sldId id="338" r:id="rId40"/>
    <p:sldId id="339" r:id="rId41"/>
    <p:sldId id="331" r:id="rId42"/>
    <p:sldId id="341" r:id="rId43"/>
    <p:sldId id="340" r:id="rId44"/>
    <p:sldId id="344" r:id="rId45"/>
    <p:sldId id="290" r:id="rId46"/>
    <p:sldId id="291" r:id="rId47"/>
  </p:sldIdLst>
  <p:sldSz cx="9144000" cy="5143500" type="screen16x9"/>
  <p:notesSz cx="6858000" cy="9144000"/>
  <p:defaultTextStyle>
    <a:defPPr>
      <a:defRPr lang="en-US"/>
    </a:defPPr>
    <a:lvl1pPr marL="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FF3"/>
    <a:srgbClr val="3C59FD"/>
    <a:srgbClr val="5B9BD5"/>
    <a:srgbClr val="21242C"/>
    <a:srgbClr val="5CE600"/>
    <a:srgbClr val="A6F173"/>
    <a:srgbClr val="95BC47"/>
    <a:srgbClr val="7E8289"/>
    <a:srgbClr val="7A9D34"/>
    <a:srgbClr val="95BC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69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576" y="9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2" d="100"/>
          <a:sy n="102" d="100"/>
        </p:scale>
        <p:origin x="2652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901BFF-BBF6-4249-9040-C117011E0510}" type="datetimeFigureOut">
              <a:rPr lang="en-US" smtClean="0"/>
              <a:t>5/2/2015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BDE652-20ED-4052-B773-67B8AF436E5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716231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37EE61-A5BE-4E72-83B7-FC4D9753D1A7}" type="datetimeFigureOut">
              <a:rPr lang="en-GB" smtClean="0"/>
              <a:t>02/05/2015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5E433A-CAF1-4F26-A7C6-D4F3E6B0C7C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01054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7950" y="750888"/>
            <a:ext cx="6665913" cy="37496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482392"/>
            <a:r>
              <a:rPr lang="en-GB" sz="1200" baseline="0" dirty="0" smtClean="0"/>
              <a:t>This is going to be like trying to explain a magic trick, so I hope it won’t take the magic out of it.</a:t>
            </a:r>
            <a:endParaRPr lang="en-GB" sz="1200" dirty="0" smtClean="0"/>
          </a:p>
          <a:p>
            <a:pPr defTabSz="482392"/>
            <a:endParaRPr lang="en-GB" sz="1200" dirty="0" smtClean="0"/>
          </a:p>
          <a:p>
            <a:pPr defTabSz="482392"/>
            <a:r>
              <a:rPr lang="en-GB" sz="1200" dirty="0" smtClean="0"/>
              <a:t>NativeScript is not just a set of libraries, but more of a Runtime that enables you to call native APIs:</a:t>
            </a:r>
            <a:r>
              <a:rPr lang="en-GB" sz="1200" baseline="0" dirty="0" smtClean="0"/>
              <a:t> for Android, </a:t>
            </a:r>
            <a:r>
              <a:rPr lang="en-GB" sz="1200" baseline="0" dirty="0" err="1" smtClean="0"/>
              <a:t>iOS</a:t>
            </a:r>
            <a:r>
              <a:rPr lang="en-GB" sz="1200" baseline="0" dirty="0" smtClean="0"/>
              <a:t> and Windows Universal</a:t>
            </a:r>
          </a:p>
          <a:p>
            <a:endParaRPr lang="en-GB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</a:t>
            </a:r>
            <a:r>
              <a:rPr lang="en-GB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uses a pre-packaged JavaScript Virtual Machine. To be precise:</a:t>
            </a:r>
          </a:p>
          <a:p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•For Android it is – Google’s v8 JavaScript Engine,</a:t>
            </a:r>
          </a:p>
          <a:p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•For </a:t>
            </a:r>
            <a:r>
              <a:rPr lang="en-GB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iOS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Windows Phone it is – </a:t>
            </a:r>
            <a:r>
              <a:rPr lang="en-GB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WebKit’s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JavaScriptCore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DC482E-B2C8-9348-8EB3-2BC3C2A3C00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8038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7950" y="750888"/>
            <a:ext cx="6665913" cy="37496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(1)The JS Virtual Machine interprets and executes the JavaScript code.</a:t>
            </a:r>
            <a:endParaRPr lang="en-GB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(2) All calls to the Native API are delegated to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&lt;click&gt;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Metadata </a:t>
            </a:r>
          </a:p>
          <a:p>
            <a:endParaRPr lang="en-US" sz="12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sz="1200" baseline="0" dirty="0" smtClean="0"/>
          </a:p>
          <a:p>
            <a:pPr defTabSz="482392"/>
            <a:endParaRPr lang="en-GB" sz="1200" baseline="0" dirty="0" smtClean="0"/>
          </a:p>
          <a:p>
            <a:pPr defTabSz="482392"/>
            <a:endParaRPr lang="en-GB" sz="1200" baseline="0" dirty="0" smtClean="0"/>
          </a:p>
          <a:p>
            <a:pPr defTabSz="482392"/>
            <a:endParaRPr lang="en-GB" sz="1200" dirty="0" smtClean="0"/>
          </a:p>
          <a:p>
            <a:pPr defTabSz="482392"/>
            <a:r>
              <a:rPr lang="en-GB" sz="1200" dirty="0" smtClean="0"/>
              <a:t>It is made of several major parts:</a:t>
            </a:r>
            <a:endParaRPr lang="en-GB" sz="1300" dirty="0" smtClean="0"/>
          </a:p>
          <a:p>
            <a:pPr marL="180897" indent="-180897" defTabSz="482392">
              <a:buFontTx/>
              <a:buChar char="-"/>
            </a:pPr>
            <a:r>
              <a:rPr lang="en-GB" sz="1300" dirty="0" smtClean="0"/>
              <a:t>A JavaScript Virtual Machine – to interpret and execute the JavaScript code. Then we have:</a:t>
            </a:r>
          </a:p>
          <a:p>
            <a:pPr marL="0" indent="0" defTabSz="482392">
              <a:buFontTx/>
              <a:buNone/>
            </a:pPr>
            <a:endParaRPr lang="en-GB" sz="1300" dirty="0" smtClean="0"/>
          </a:p>
          <a:p>
            <a:pPr marL="0" indent="0" defTabSz="482392">
              <a:buFontTx/>
              <a:buNone/>
            </a:pPr>
            <a:r>
              <a:rPr lang="en-GB" sz="1300" b="1" dirty="0" smtClean="0"/>
              <a:t>&lt;Before</a:t>
            </a:r>
            <a:r>
              <a:rPr lang="en-GB" sz="1300" b="1" baseline="0" dirty="0" smtClean="0"/>
              <a:t> the next slide&gt;</a:t>
            </a:r>
            <a:endParaRPr lang="en-GB" sz="1300" b="1" dirty="0" smtClean="0"/>
          </a:p>
          <a:p>
            <a:pPr marL="180897" indent="-180897" defTabSz="482392">
              <a:buFontTx/>
              <a:buChar char="-"/>
            </a:pPr>
            <a:r>
              <a:rPr lang="en-GB" sz="1300" dirty="0" smtClean="0"/>
              <a:t>A Bridge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DC482E-B2C8-9348-8EB3-2BC3C2A3C00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0447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7950" y="750888"/>
            <a:ext cx="6665913" cy="37496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(2) All calls to the Native API are delegated to the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&lt;…&gt; Metadata - a pre-built set of all available APIs on each platform – the Metadata is used to lookup each method/type </a:t>
            </a:r>
            <a:r>
              <a:rPr lang="en-US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signature.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Then the</a:t>
            </a:r>
            <a:endParaRPr lang="en-GB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DC482E-B2C8-9348-8EB3-2BC3C2A3C00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1462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7950" y="750888"/>
            <a:ext cx="6665913" cy="37496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(3) The Type Conversion Module: handles data transfer from JavaScript to Native types and in reverse from Native to JavaScript types.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finally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…</a:t>
            </a:r>
            <a:endParaRPr lang="en-GB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DC482E-B2C8-9348-8EB3-2BC3C2A3C00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5817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7950" y="750888"/>
            <a:ext cx="6665913" cy="37496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(4) The Call Dispatcher makes an actual call to the Native API and takes care of passing down the results.</a:t>
            </a:r>
          </a:p>
          <a:p>
            <a:endParaRPr lang="en-GB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 of this means that you can access any function and any type available in each platforms API.</a:t>
            </a:r>
          </a:p>
          <a:p>
            <a:endParaRPr lang="en-GB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defTabSz="482392"/>
            <a:r>
              <a:rPr lang="en-GB" sz="1200" b="1" dirty="0" smtClean="0"/>
              <a:t>&lt;Before the next slide&gt;</a:t>
            </a:r>
          </a:p>
          <a:p>
            <a:pPr defTabSz="482392"/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visualise it let’s have a look at a piece of JavaScript code</a:t>
            </a:r>
            <a:r>
              <a:rPr lang="en-GB" dirty="0" smtClean="0">
                <a:effectLst/>
              </a:rPr>
              <a:t> </a:t>
            </a:r>
            <a:endParaRPr lang="en-GB" sz="1200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DC482E-B2C8-9348-8EB3-2BC3C2A3C00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5428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7950" y="750888"/>
            <a:ext cx="6665913" cy="37496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300" dirty="0" err="1" smtClean="0"/>
              <a:t>var</a:t>
            </a:r>
            <a:r>
              <a:rPr lang="en-GB" dirty="0" smtClean="0"/>
              <a:t> file </a:t>
            </a:r>
            <a:r>
              <a:rPr lang="en-GB" sz="1300" dirty="0" smtClean="0"/>
              <a:t>=</a:t>
            </a:r>
            <a:r>
              <a:rPr lang="en-GB" dirty="0" smtClean="0"/>
              <a:t> </a:t>
            </a:r>
            <a:r>
              <a:rPr lang="en-GB" sz="1300" dirty="0" smtClean="0"/>
              <a:t>new</a:t>
            </a:r>
            <a:r>
              <a:rPr lang="en-GB" dirty="0" smtClean="0"/>
              <a:t> </a:t>
            </a:r>
            <a:r>
              <a:rPr lang="en-GB" dirty="0" err="1" smtClean="0"/>
              <a:t>java</a:t>
            </a:r>
            <a:r>
              <a:rPr lang="en-GB" sz="1300" dirty="0" err="1" smtClean="0"/>
              <a:t>.</a:t>
            </a:r>
            <a:r>
              <a:rPr lang="en-GB" dirty="0" err="1" smtClean="0"/>
              <a:t>io</a:t>
            </a:r>
            <a:r>
              <a:rPr lang="en-GB" sz="1300" dirty="0" err="1" smtClean="0"/>
              <a:t>.</a:t>
            </a:r>
            <a:r>
              <a:rPr lang="en-GB" dirty="0" err="1" smtClean="0"/>
              <a:t>File</a:t>
            </a:r>
            <a:r>
              <a:rPr lang="en-GB" sz="1300" dirty="0" smtClean="0"/>
              <a:t>(</a:t>
            </a:r>
            <a:r>
              <a:rPr lang="en-GB" dirty="0" smtClean="0"/>
              <a:t>path</a:t>
            </a:r>
            <a:r>
              <a:rPr lang="en-GB" sz="1300" dirty="0" smtClean="0"/>
              <a:t>);</a:t>
            </a:r>
          </a:p>
          <a:p>
            <a:endParaRPr lang="en-GB" sz="1300" dirty="0" smtClean="0"/>
          </a:p>
          <a:p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which calls Android API to create a file object.</a:t>
            </a:r>
          </a:p>
          <a:p>
            <a:endParaRPr lang="en-GB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JavaScript Virtual Machine or in this case Google’s v8 JavaScript Engine, evaluates the code.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DC482E-B2C8-9348-8EB3-2BC3C2A3C00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6914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7950" y="750888"/>
            <a:ext cx="6665913" cy="37496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Type Conversion Service converts the path value, from the JavaScript String to the native Java String object.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DC482E-B2C8-9348-8EB3-2BC3C2A3C00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2563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7950" y="750888"/>
            <a:ext cx="6665913" cy="37496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Metadata will lookup the Android API and determine the corresponding native method to call</a:t>
            </a:r>
          </a:p>
          <a:p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as a result finding the native constructor for the File class.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DC482E-B2C8-9348-8EB3-2BC3C2A3C00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0790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7950" y="750888"/>
            <a:ext cx="6665913" cy="37496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call dispatcher executes the call with a dual result:</a:t>
            </a:r>
          </a:p>
          <a:p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•On the Android Side: we get a new instance of the native File class</a:t>
            </a:r>
          </a:p>
          <a:p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•On the NativeScript Side: we get a custom JavaScript Object serving as a proxy to the native Android’s object</a:t>
            </a:r>
          </a:p>
          <a:p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When a method is called on this proxy it is delegated to the underlying native object.</a:t>
            </a:r>
            <a:endParaRPr lang="en-GB" sz="1300" b="1" dirty="0" smtClean="0"/>
          </a:p>
          <a:p>
            <a:endParaRPr lang="en-GB" sz="1300" b="1" dirty="0" smtClean="0"/>
          </a:p>
          <a:p>
            <a:r>
              <a:rPr lang="en-GB" sz="1300" b="1" dirty="0" smtClean="0"/>
              <a:t>&lt;Before</a:t>
            </a:r>
            <a:r>
              <a:rPr lang="en-GB" sz="1300" b="1" baseline="0" dirty="0" smtClean="0"/>
              <a:t> the next slide&gt;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aseline="0" dirty="0" smtClean="0"/>
              <a:t>This is the foundation of the NativeScript framework.</a:t>
            </a:r>
            <a:endParaRPr lang="en-GB" sz="1200" b="1" baseline="0" dirty="0" smtClean="0"/>
          </a:p>
          <a:p>
            <a:r>
              <a:rPr lang="en-GB" sz="1200" baseline="0" dirty="0" smtClean="0"/>
              <a:t>The next logical step was to create a platform agnostic abstraction layer.</a:t>
            </a:r>
          </a:p>
          <a:p>
            <a:endParaRPr lang="en-GB" sz="1200" baseline="0" dirty="0" smtClean="0"/>
          </a:p>
          <a:p>
            <a:endParaRPr lang="en-GB" sz="1200" baseline="0" dirty="0" smtClean="0"/>
          </a:p>
          <a:p>
            <a:endParaRPr lang="en-GB" sz="1200" baseline="0" dirty="0" smtClean="0"/>
          </a:p>
          <a:p>
            <a:endParaRPr lang="en-GB" sz="1200" baseline="0" dirty="0" smtClean="0"/>
          </a:p>
          <a:p>
            <a:r>
              <a:rPr lang="en-GB" sz="1200" dirty="0" smtClean="0"/>
              <a:t>It is really great that you</a:t>
            </a:r>
            <a:r>
              <a:rPr lang="en-GB" sz="1200" baseline="0" dirty="0" smtClean="0"/>
              <a:t> </a:t>
            </a:r>
            <a:r>
              <a:rPr lang="en-GB" sz="1200" dirty="0" smtClean="0"/>
              <a:t>can access native APIs straight form JavaScript.</a:t>
            </a:r>
          </a:p>
          <a:p>
            <a:r>
              <a:rPr lang="en-GB" sz="1200" dirty="0" smtClean="0"/>
              <a:t>But I can hear you think. … this still doesn’t solve the problem of me having to learn all those Platform APIs.</a:t>
            </a:r>
          </a:p>
          <a:p>
            <a:endParaRPr lang="en-GB" sz="1200" dirty="0" smtClean="0"/>
          </a:p>
          <a:p>
            <a:r>
              <a:rPr lang="en-GB" sz="1200" baseline="0" dirty="0" smtClean="0"/>
              <a:t>But this is just the foundation of the NativeScript framework.</a:t>
            </a:r>
          </a:p>
          <a:p>
            <a:endParaRPr lang="en-GB" sz="120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DC482E-B2C8-9348-8EB3-2BC3C2A3C00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943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79" y="1"/>
            <a:ext cx="9141622" cy="5143500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053A7-D5CB-4061-8791-0FEEA70E1B39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28614" y="2736057"/>
            <a:ext cx="8129586" cy="515210"/>
          </a:xfrm>
        </p:spPr>
        <p:txBody>
          <a:bodyPr anchor="ctr"/>
          <a:lstStyle>
            <a:lvl1pPr algn="l">
              <a:defRPr sz="4500" baseline="0">
                <a:latin typeface="+mj-lt"/>
              </a:defRPr>
            </a:lvl1pPr>
          </a:lstStyle>
          <a:p>
            <a:r>
              <a:rPr lang="en-US" dirty="0" smtClean="0"/>
              <a:t>Edit Master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8614" y="3297257"/>
            <a:ext cx="8129586" cy="334896"/>
          </a:xfrm>
        </p:spPr>
        <p:txBody>
          <a:bodyPr>
            <a:normAutofit/>
          </a:bodyPr>
          <a:lstStyle>
            <a:lvl1pPr marL="0" indent="0" algn="l">
              <a:buNone/>
              <a:defRPr sz="2100" baseline="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4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328614" y="3678144"/>
            <a:ext cx="2068116" cy="292894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rgbClr val="5CE600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Speaker</a:t>
            </a:r>
            <a:endParaRPr lang="en-US" dirty="0"/>
          </a:p>
        </p:txBody>
      </p:sp>
      <p:sp>
        <p:nvSpPr>
          <p:cNvPr id="10" name="Slide Number Placeholder 5"/>
          <p:cNvSpPr txBox="1">
            <a:spLocks/>
          </p:cNvSpPr>
          <p:nvPr userDrawn="1"/>
        </p:nvSpPr>
        <p:spPr>
          <a:xfrm>
            <a:off x="338668" y="4887427"/>
            <a:ext cx="2580104" cy="174606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r" defTabSz="6858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700" dirty="0" smtClean="0"/>
              <a:t>May 3-5, 2015  |  Boston, Massachusetts USA</a:t>
            </a:r>
            <a:endParaRPr lang="en-US" sz="70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0070" y="766456"/>
            <a:ext cx="1760408" cy="497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0012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/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053A7-D5CB-4061-8791-0FEEA70E1B39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6" name="Title 1"/>
          <p:cNvSpPr>
            <a:spLocks noGrp="1"/>
          </p:cNvSpPr>
          <p:nvPr>
            <p:ph type="title" hasCustomPrompt="1"/>
          </p:nvPr>
        </p:nvSpPr>
        <p:spPr>
          <a:xfrm>
            <a:off x="328614" y="415604"/>
            <a:ext cx="8503920" cy="411480"/>
          </a:xfrm>
          <a:noFill/>
        </p:spPr>
        <p:txBody>
          <a:bodyPr>
            <a:normAutofit/>
          </a:bodyPr>
          <a:lstStyle>
            <a:lvl1pPr>
              <a:defRPr sz="24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 smtClean="0"/>
              <a:t>Click to edit Master title style       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328613" y="1115170"/>
            <a:ext cx="4120142" cy="3196083"/>
          </a:xfrm>
        </p:spPr>
        <p:txBody>
          <a:bodyPr/>
          <a:lstStyle>
            <a:lvl2pPr marL="137160" indent="137160">
              <a:defRPr/>
            </a:lvl2pPr>
            <a:lvl3pPr marL="274320" indent="137160">
              <a:defRPr/>
            </a:lvl3pPr>
            <a:lvl4pPr marL="411480" indent="137160">
              <a:defRPr/>
            </a:lvl4pPr>
            <a:lvl5pPr marL="548640" indent="137160">
              <a:defRPr/>
            </a:lvl5pPr>
          </a:lstStyle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4580575" y="1115170"/>
            <a:ext cx="4120142" cy="3196083"/>
          </a:xfrm>
        </p:spPr>
        <p:txBody>
          <a:bodyPr/>
          <a:lstStyle>
            <a:lvl2pPr marL="137160" indent="137160">
              <a:defRPr/>
            </a:lvl2pPr>
            <a:lvl3pPr marL="274320" indent="137160">
              <a:defRPr/>
            </a:lvl3pPr>
            <a:lvl4pPr marL="411480" indent="137160">
              <a:defRPr/>
            </a:lvl4pPr>
            <a:lvl5pPr marL="548640" indent="137160">
              <a:defRPr/>
            </a:lvl5pPr>
          </a:lstStyle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           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47231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/ 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053A7-D5CB-4061-8791-0FEEA70E1B39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6" name="Title 1"/>
          <p:cNvSpPr>
            <a:spLocks noGrp="1"/>
          </p:cNvSpPr>
          <p:nvPr>
            <p:ph type="title"/>
          </p:nvPr>
        </p:nvSpPr>
        <p:spPr>
          <a:xfrm>
            <a:off x="328614" y="393033"/>
            <a:ext cx="8503920" cy="411480"/>
          </a:xfrm>
          <a:noFill/>
        </p:spPr>
        <p:txBody>
          <a:bodyPr>
            <a:normAutofit/>
          </a:bodyPr>
          <a:lstStyle>
            <a:lvl1pPr>
              <a:defRPr sz="24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328613" y="1350169"/>
            <a:ext cx="8503444" cy="2658666"/>
          </a:xfrm>
        </p:spPr>
        <p:txBody>
          <a:bodyPr/>
          <a:lstStyle>
            <a:lvl2pPr marL="137160" indent="137160">
              <a:defRPr/>
            </a:lvl2pPr>
            <a:lvl3pPr marL="274320" indent="137160">
              <a:defRPr/>
            </a:lvl3pPr>
            <a:lvl4pPr marL="411480" indent="137160">
              <a:defRPr/>
            </a:lvl4pPr>
            <a:lvl5pPr marL="548640" indent="137160">
              <a:defRPr/>
            </a:lvl5pPr>
          </a:lstStyle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49072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64D95DFB-872F-4BFC-9133-5068803A62EF}" type="datetimeFigureOut">
              <a:rPr lang="en-GB" smtClean="0"/>
              <a:t>02/05/2015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14F18C-6C35-4273-BF89-D89497D1460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4475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emf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emf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2379" y="1"/>
            <a:ext cx="9141622" cy="51435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28615" y="304138"/>
            <a:ext cx="8408192" cy="963879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/>
          <a:p>
            <a:r>
              <a:rPr lang="en-US" dirty="0" smtClean="0"/>
              <a:t>CLICK TO EDIT MASTER SLIDE     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8615" y="1526651"/>
            <a:ext cx="8408192" cy="3106071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/>
          <a:p>
            <a:pPr lvl="0"/>
            <a:r>
              <a:rPr lang="en-US" dirty="0" smtClean="0"/>
              <a:t>Click to edit master slide subtitle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193383" y="4887427"/>
            <a:ext cx="450056" cy="174606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A053A7-D5CB-4061-8791-0FEEA70E1B39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7579898" y="4662910"/>
            <a:ext cx="1296735" cy="366407"/>
          </a:xfrm>
          <a:prstGeom prst="rect">
            <a:avLst/>
          </a:prstGeom>
        </p:spPr>
      </p:pic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338668" y="4887427"/>
            <a:ext cx="2580104" cy="174606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r" defTabSz="6858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700" dirty="0" smtClean="0"/>
              <a:t>May 3-5, 2015  |  Boston, Massachusetts USA</a:t>
            </a:r>
            <a:endParaRPr lang="en-US" sz="700" dirty="0"/>
          </a:p>
        </p:txBody>
      </p:sp>
    </p:spTree>
    <p:extLst>
      <p:ext uri="{BB962C8B-B14F-4D97-AF65-F5344CB8AC3E}">
        <p14:creationId xmlns:p14="http://schemas.microsoft.com/office/powerpoint/2010/main" val="42428300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85" r:id="rId2"/>
    <p:sldLayoutId id="2147483686" r:id="rId3"/>
    <p:sldLayoutId id="2147483688" r:id="rId4"/>
  </p:sldLayoutIdLst>
  <p:timing>
    <p:tnLst>
      <p:par>
        <p:cTn id="1" dur="indefinite" restart="never" nodeType="tmRoot"/>
      </p:par>
    </p:tnLst>
  </p:timing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600" b="0" kern="1200" baseline="0">
          <a:solidFill>
            <a:schemeClr val="tx1"/>
          </a:solidFill>
          <a:latin typeface="+mj-lt"/>
          <a:ea typeface="Open Sans Light" panose="020B0306030504020204" pitchFamily="34" charset="0"/>
          <a:cs typeface="Open Sans Light" panose="020B0306030504020204" pitchFamily="34" charset="0"/>
        </a:defRPr>
      </a:lvl1pPr>
    </p:titleStyle>
    <p:bodyStyle>
      <a:lvl1pPr marL="137160" indent="137160" algn="l" defTabSz="68580" rtl="0" eaLnBrk="1" latinLnBrk="0" hangingPunct="1">
        <a:lnSpc>
          <a:spcPct val="90000"/>
        </a:lnSpc>
        <a:spcBef>
          <a:spcPts val="750"/>
        </a:spcBef>
        <a:buClr>
          <a:srgbClr val="5CE600"/>
        </a:buClr>
        <a:buSzPct val="80000"/>
        <a:buFont typeface="Arial" panose="020B0604020202020204" pitchFamily="34" charset="0"/>
        <a:buChar char="•"/>
        <a:defRPr sz="2700" kern="1200" baseline="0">
          <a:solidFill>
            <a:schemeClr val="tx1"/>
          </a:solidFill>
          <a:latin typeface="+mn-lt"/>
          <a:ea typeface="Open Sans Light" panose="020B0306030504020204" pitchFamily="34" charset="0"/>
          <a:cs typeface="Open Sans Light" panose="020B0306030504020204" pitchFamily="34" charset="0"/>
        </a:defRPr>
      </a:lvl1pPr>
      <a:lvl2pPr marL="274320" indent="137160" algn="l" defTabSz="685800" rtl="0" eaLnBrk="1" latinLnBrk="0" hangingPunct="1">
        <a:lnSpc>
          <a:spcPct val="90000"/>
        </a:lnSpc>
        <a:spcBef>
          <a:spcPts val="375"/>
        </a:spcBef>
        <a:buClr>
          <a:srgbClr val="5CE600"/>
        </a:buClr>
        <a:buSzPct val="80000"/>
        <a:buFont typeface="Arial" panose="020B0604020202020204" pitchFamily="34" charset="0"/>
        <a:buChar char="•"/>
        <a:tabLst>
          <a:tab pos="226314" algn="l"/>
        </a:tabLst>
        <a:defRPr sz="2100" kern="1200" baseline="0">
          <a:solidFill>
            <a:schemeClr val="tx1"/>
          </a:solidFill>
          <a:latin typeface="+mn-lt"/>
          <a:ea typeface="Open Sans Light" panose="020B0306030504020204" pitchFamily="34" charset="0"/>
          <a:cs typeface="Open Sans Light" panose="020B0306030504020204" pitchFamily="34" charset="0"/>
        </a:defRPr>
      </a:lvl2pPr>
      <a:lvl3pPr marL="411480" indent="137160" algn="l" defTabSz="685800" rtl="0" eaLnBrk="1" latinLnBrk="0" hangingPunct="1">
        <a:lnSpc>
          <a:spcPct val="90000"/>
        </a:lnSpc>
        <a:spcBef>
          <a:spcPts val="375"/>
        </a:spcBef>
        <a:buClr>
          <a:srgbClr val="5CE600"/>
        </a:buClr>
        <a:buSzPct val="80000"/>
        <a:buFont typeface="Arial" panose="020B0604020202020204" pitchFamily="34" charset="0"/>
        <a:buChar char="•"/>
        <a:defRPr sz="1500" kern="1200" baseline="0">
          <a:solidFill>
            <a:schemeClr val="tx1"/>
          </a:solidFill>
          <a:latin typeface="+mn-lt"/>
          <a:ea typeface="Open Sans" panose="020B0606030504020204" pitchFamily="34" charset="0"/>
          <a:cs typeface="Open Sans" panose="020B0606030504020204" pitchFamily="34" charset="0"/>
        </a:defRPr>
      </a:lvl3pPr>
      <a:lvl4pPr marL="548640" indent="137160" algn="l" defTabSz="685800" rtl="0" eaLnBrk="1" latinLnBrk="0" hangingPunct="1">
        <a:lnSpc>
          <a:spcPct val="90000"/>
        </a:lnSpc>
        <a:spcBef>
          <a:spcPts val="375"/>
        </a:spcBef>
        <a:buClr>
          <a:srgbClr val="5CE600"/>
        </a:buClr>
        <a:buSzPct val="80000"/>
        <a:buFont typeface="Arial" panose="020B0604020202020204" pitchFamily="34" charset="0"/>
        <a:buChar char="•"/>
        <a:defRPr sz="1400" kern="1200" baseline="0">
          <a:solidFill>
            <a:schemeClr val="tx1"/>
          </a:solidFill>
          <a:latin typeface="+mn-lt"/>
          <a:ea typeface="Open Sans" panose="020B0606030504020204" pitchFamily="34" charset="0"/>
          <a:cs typeface="Open Sans" panose="020B0606030504020204" pitchFamily="34" charset="0"/>
        </a:defRPr>
      </a:lvl4pPr>
      <a:lvl5pPr marL="685800" indent="137160" algn="l" defTabSz="685800" rtl="0" eaLnBrk="1" latinLnBrk="0" hangingPunct="1">
        <a:lnSpc>
          <a:spcPct val="90000"/>
        </a:lnSpc>
        <a:spcBef>
          <a:spcPts val="375"/>
        </a:spcBef>
        <a:buClr>
          <a:srgbClr val="5CE600"/>
        </a:buClr>
        <a:buSzPct val="8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latin typeface="+mn-lt"/>
          <a:ea typeface="Open Sans" panose="020B0606030504020204" pitchFamily="34" charset="0"/>
          <a:cs typeface="Open Sans" panose="020B0606030504020204" pitchFamily="34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900" kern="1200" cap="all" spc="0" baseline="0">
          <a:solidFill>
            <a:srgbClr val="95BC46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6.jpg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Magic vs Science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Telerik </a:t>
            </a:r>
            <a:r>
              <a:rPr lang="en-US" dirty="0" err="1" smtClean="0"/>
              <a:t>Next’s</a:t>
            </a:r>
            <a:r>
              <a:rPr lang="en-US" dirty="0" smtClean="0"/>
              <a:t> {N} Workshop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Sebastian Witalec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0981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400" b="1" dirty="0"/>
              <a:t>Calling Android </a:t>
            </a:r>
            <a:r>
              <a:rPr lang="en-GB" sz="2400" b="1" dirty="0" smtClean="0"/>
              <a:t>API</a:t>
            </a:r>
            <a:br>
              <a:rPr lang="en-GB" sz="2400" b="1" dirty="0" smtClean="0"/>
            </a:br>
            <a:endParaRPr lang="en-GB" sz="2400" b="1" dirty="0"/>
          </a:p>
        </p:txBody>
      </p:sp>
      <p:pic>
        <p:nvPicPr>
          <p:cNvPr id="3" name="Picture 2" descr="NS_2.png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3000" y="810001"/>
            <a:ext cx="9450000" cy="4040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187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400" b="1" dirty="0"/>
              <a:t>Calling Android </a:t>
            </a:r>
            <a:r>
              <a:rPr lang="en-GB" sz="2400" b="1" dirty="0" smtClean="0"/>
              <a:t>API</a:t>
            </a:r>
            <a:br>
              <a:rPr lang="en-GB" sz="2400" b="1" dirty="0" smtClean="0"/>
            </a:br>
            <a:endParaRPr lang="en-GB" sz="2400" b="1" dirty="0"/>
          </a:p>
        </p:txBody>
      </p:sp>
      <p:pic>
        <p:nvPicPr>
          <p:cNvPr id="3" name="Picture 2" descr="NS_3.png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3000" y="810001"/>
            <a:ext cx="9450000" cy="4040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147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400" b="1" dirty="0"/>
              <a:t>Calling Android </a:t>
            </a:r>
            <a:r>
              <a:rPr lang="en-GB" sz="2400" b="1" dirty="0" smtClean="0"/>
              <a:t>API</a:t>
            </a:r>
            <a:br>
              <a:rPr lang="en-GB" sz="2400" b="1" dirty="0" smtClean="0"/>
            </a:br>
            <a:endParaRPr lang="en-GB" sz="2400" b="1" dirty="0"/>
          </a:p>
        </p:txBody>
      </p:sp>
      <p:pic>
        <p:nvPicPr>
          <p:cNvPr id="3" name="Picture 2" descr="NS_4.png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3900" y="809999"/>
            <a:ext cx="9450000" cy="4040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801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2440" y="297986"/>
            <a:ext cx="5779121" cy="4334340"/>
          </a:xfrm>
        </p:spPr>
      </p:pic>
    </p:spTree>
    <p:extLst>
      <p:ext uri="{BB962C8B-B14F-4D97-AF65-F5344CB8AC3E}">
        <p14:creationId xmlns:p14="http://schemas.microsoft.com/office/powerpoint/2010/main" val="1746092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</a:t>
            </a:r>
            <a:r>
              <a:rPr lang="en-GB" dirty="0" smtClean="0"/>
              <a:t>mage-manipulation module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indent="0">
              <a:buNone/>
            </a:pPr>
            <a:r>
              <a:rPr lang="en-GB" b="1" dirty="0" smtClean="0"/>
              <a:t>image-manipulation.android.js</a:t>
            </a:r>
          </a:p>
          <a:p>
            <a:pPr indent="0">
              <a:buNone/>
            </a:pPr>
            <a:r>
              <a:rPr lang="en-GB" sz="1900" dirty="0" err="1">
                <a:solidFill>
                  <a:srgbClr val="3C59FD"/>
                </a:solidFill>
              </a:rPr>
              <a:t>var</a:t>
            </a:r>
            <a:r>
              <a:rPr lang="en-GB" sz="1900" dirty="0">
                <a:solidFill>
                  <a:srgbClr val="3C59FD"/>
                </a:solidFill>
              </a:rPr>
              <a:t> paint = new </a:t>
            </a:r>
            <a:r>
              <a:rPr lang="en-GB" sz="1900" dirty="0" err="1">
                <a:solidFill>
                  <a:srgbClr val="3C59FD"/>
                </a:solidFill>
              </a:rPr>
              <a:t>android.graphics.Paint</a:t>
            </a:r>
            <a:r>
              <a:rPr lang="en-GB" sz="1900" dirty="0" smtClean="0">
                <a:solidFill>
                  <a:srgbClr val="3C59FD"/>
                </a:solidFill>
              </a:rPr>
              <a:t>();</a:t>
            </a:r>
          </a:p>
          <a:p>
            <a:pPr indent="0">
              <a:buNone/>
            </a:pPr>
            <a:r>
              <a:rPr lang="en-GB" sz="1900" dirty="0" err="1" smtClean="0">
                <a:solidFill>
                  <a:srgbClr val="3C59FD"/>
                </a:solidFill>
              </a:rPr>
              <a:t>paint.setTypeface</a:t>
            </a:r>
            <a:r>
              <a:rPr lang="en-GB" sz="1900" dirty="0" smtClean="0">
                <a:solidFill>
                  <a:srgbClr val="3C59FD"/>
                </a:solidFill>
              </a:rPr>
              <a:t>(type);</a:t>
            </a:r>
          </a:p>
          <a:p>
            <a:pPr indent="0">
              <a:buNone/>
            </a:pPr>
            <a:r>
              <a:rPr lang="en-GB" sz="1900" dirty="0" err="1" smtClean="0">
                <a:solidFill>
                  <a:srgbClr val="3C59FD"/>
                </a:solidFill>
              </a:rPr>
              <a:t>paint.setTextSize</a:t>
            </a:r>
            <a:r>
              <a:rPr lang="en-GB" sz="1900" dirty="0" smtClean="0">
                <a:solidFill>
                  <a:srgbClr val="3C59FD"/>
                </a:solidFill>
              </a:rPr>
              <a:t>(</a:t>
            </a:r>
            <a:r>
              <a:rPr lang="en-GB" sz="1900" dirty="0" err="1" smtClean="0">
                <a:solidFill>
                  <a:srgbClr val="3C59FD"/>
                </a:solidFill>
              </a:rPr>
              <a:t>fontSize</a:t>
            </a:r>
            <a:r>
              <a:rPr lang="en-GB" sz="1900" dirty="0" smtClean="0">
                <a:solidFill>
                  <a:srgbClr val="3C59FD"/>
                </a:solidFill>
              </a:rPr>
              <a:t>);</a:t>
            </a:r>
          </a:p>
          <a:p>
            <a:pPr indent="0">
              <a:buNone/>
            </a:pPr>
            <a:endParaRPr lang="en-GB" dirty="0" smtClean="0"/>
          </a:p>
          <a:p>
            <a:pPr indent="0">
              <a:buNone/>
            </a:pPr>
            <a:r>
              <a:rPr lang="en-GB" b="1" dirty="0" smtClean="0"/>
              <a:t>image-manipulation.ios.js</a:t>
            </a:r>
          </a:p>
          <a:p>
            <a:pPr indent="0">
              <a:buNone/>
            </a:pPr>
            <a:r>
              <a:rPr lang="en-GB" sz="1900" dirty="0" err="1">
                <a:solidFill>
                  <a:srgbClr val="3C59FD"/>
                </a:solidFill>
              </a:rPr>
              <a:t>var</a:t>
            </a:r>
            <a:r>
              <a:rPr lang="en-GB" sz="1900" dirty="0">
                <a:solidFill>
                  <a:srgbClr val="3C59FD"/>
                </a:solidFill>
              </a:rPr>
              <a:t> </a:t>
            </a:r>
            <a:r>
              <a:rPr lang="en-GB" sz="1900" dirty="0" err="1">
                <a:solidFill>
                  <a:srgbClr val="3C59FD"/>
                </a:solidFill>
              </a:rPr>
              <a:t>topRect</a:t>
            </a:r>
            <a:r>
              <a:rPr lang="en-GB" sz="1900" dirty="0">
                <a:solidFill>
                  <a:srgbClr val="3C59FD"/>
                </a:solidFill>
              </a:rPr>
              <a:t> = </a:t>
            </a:r>
            <a:r>
              <a:rPr lang="en-GB" sz="1900" dirty="0" err="1">
                <a:solidFill>
                  <a:srgbClr val="3C59FD"/>
                </a:solidFill>
              </a:rPr>
              <a:t>CGRectMake</a:t>
            </a:r>
            <a:r>
              <a:rPr lang="en-GB" sz="1900" dirty="0">
                <a:solidFill>
                  <a:srgbClr val="3C59FD"/>
                </a:solidFill>
              </a:rPr>
              <a:t>(30, 30, </a:t>
            </a:r>
            <a:r>
              <a:rPr lang="en-GB" sz="1900" dirty="0" err="1">
                <a:solidFill>
                  <a:srgbClr val="3C59FD"/>
                </a:solidFill>
              </a:rPr>
              <a:t>image.size.width</a:t>
            </a:r>
            <a:r>
              <a:rPr lang="en-GB" sz="1900" dirty="0">
                <a:solidFill>
                  <a:srgbClr val="3C59FD"/>
                </a:solidFill>
              </a:rPr>
              <a:t>, </a:t>
            </a:r>
            <a:r>
              <a:rPr lang="en-GB" sz="1900" dirty="0" err="1">
                <a:solidFill>
                  <a:srgbClr val="3C59FD"/>
                </a:solidFill>
              </a:rPr>
              <a:t>image.size.height</a:t>
            </a:r>
            <a:r>
              <a:rPr lang="en-GB" sz="1900" dirty="0">
                <a:solidFill>
                  <a:srgbClr val="3C59FD"/>
                </a:solidFill>
              </a:rPr>
              <a:t>);</a:t>
            </a:r>
          </a:p>
          <a:p>
            <a:pPr indent="0">
              <a:buNone/>
            </a:pPr>
            <a:r>
              <a:rPr lang="en-GB" sz="1900" dirty="0" err="1" smtClean="0">
                <a:solidFill>
                  <a:srgbClr val="3C59FD"/>
                </a:solidFill>
              </a:rPr>
              <a:t>var</a:t>
            </a:r>
            <a:r>
              <a:rPr lang="en-GB" sz="1900" dirty="0" smtClean="0">
                <a:solidFill>
                  <a:srgbClr val="3C59FD"/>
                </a:solidFill>
              </a:rPr>
              <a:t> </a:t>
            </a:r>
            <a:r>
              <a:rPr lang="en-GB" sz="1900" dirty="0" err="1">
                <a:solidFill>
                  <a:srgbClr val="3C59FD"/>
                </a:solidFill>
              </a:rPr>
              <a:t>topString</a:t>
            </a:r>
            <a:r>
              <a:rPr lang="en-GB" sz="1900" dirty="0">
                <a:solidFill>
                  <a:srgbClr val="3C59FD"/>
                </a:solidFill>
              </a:rPr>
              <a:t> = </a:t>
            </a:r>
            <a:r>
              <a:rPr lang="en-GB" sz="1900" dirty="0" err="1">
                <a:solidFill>
                  <a:srgbClr val="3C59FD"/>
                </a:solidFill>
              </a:rPr>
              <a:t>NSString.alloc</a:t>
            </a:r>
            <a:r>
              <a:rPr lang="en-GB" sz="1900" dirty="0">
                <a:solidFill>
                  <a:srgbClr val="3C59FD"/>
                </a:solidFill>
              </a:rPr>
              <a:t>().</a:t>
            </a:r>
            <a:r>
              <a:rPr lang="en-GB" sz="1900" dirty="0" err="1">
                <a:solidFill>
                  <a:srgbClr val="3C59FD"/>
                </a:solidFill>
              </a:rPr>
              <a:t>initWithString</a:t>
            </a:r>
            <a:r>
              <a:rPr lang="en-GB" sz="1900" dirty="0">
                <a:solidFill>
                  <a:srgbClr val="3C59FD"/>
                </a:solidFill>
              </a:rPr>
              <a:t>(</a:t>
            </a:r>
            <a:r>
              <a:rPr lang="en-GB" sz="1900" dirty="0" err="1">
                <a:solidFill>
                  <a:srgbClr val="3C59FD"/>
                </a:solidFill>
              </a:rPr>
              <a:t>topText</a:t>
            </a:r>
            <a:r>
              <a:rPr lang="en-GB" sz="1900" dirty="0">
                <a:solidFill>
                  <a:srgbClr val="3C59FD"/>
                </a:solidFill>
              </a:rPr>
              <a:t>);</a:t>
            </a:r>
          </a:p>
          <a:p>
            <a:pPr indent="0">
              <a:buNone/>
            </a:pPr>
            <a:r>
              <a:rPr lang="en-GB" sz="1900" dirty="0" err="1" smtClean="0">
                <a:solidFill>
                  <a:srgbClr val="3C59FD"/>
                </a:solidFill>
              </a:rPr>
              <a:t>topString.drawInRectWithFont</a:t>
            </a:r>
            <a:r>
              <a:rPr lang="en-GB" sz="1900" dirty="0" smtClean="0">
                <a:solidFill>
                  <a:srgbClr val="3C59FD"/>
                </a:solidFill>
              </a:rPr>
              <a:t>(</a:t>
            </a:r>
            <a:r>
              <a:rPr lang="en-GB" sz="1900" dirty="0" err="1" smtClean="0">
                <a:solidFill>
                  <a:srgbClr val="3C59FD"/>
                </a:solidFill>
              </a:rPr>
              <a:t>topRect</a:t>
            </a:r>
            <a:r>
              <a:rPr lang="en-GB" sz="1900" dirty="0">
                <a:solidFill>
                  <a:srgbClr val="3C59FD"/>
                </a:solidFill>
              </a:rPr>
              <a:t>, font</a:t>
            </a:r>
            <a:r>
              <a:rPr lang="en-GB" sz="1900" dirty="0" smtClean="0">
                <a:solidFill>
                  <a:srgbClr val="3C59FD"/>
                </a:solidFill>
              </a:rPr>
              <a:t>);</a:t>
            </a:r>
            <a:endParaRPr lang="en-GB" sz="1900" dirty="0">
              <a:solidFill>
                <a:srgbClr val="3C59F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6304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957" y="304138"/>
            <a:ext cx="7296086" cy="4328187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0065" y="304138"/>
            <a:ext cx="6742923" cy="4328187"/>
          </a:xfrm>
        </p:spPr>
        <p:txBody>
          <a:bodyPr>
            <a:noAutofit/>
          </a:bodyPr>
          <a:lstStyle/>
          <a:p>
            <a:r>
              <a:rPr lang="en-GB" sz="4000" b="1" dirty="0" smtClean="0">
                <a:solidFill>
                  <a:srgbClr val="00BFF3"/>
                </a:solidFill>
              </a:rPr>
              <a:t>	    This my dear is</a:t>
            </a:r>
            <a:br>
              <a:rPr lang="en-GB" sz="4000" b="1" dirty="0" smtClean="0">
                <a:solidFill>
                  <a:srgbClr val="00BFF3"/>
                </a:solidFill>
              </a:rPr>
            </a:br>
            <a:r>
              <a:rPr lang="en-GB" sz="4000" b="1" dirty="0">
                <a:solidFill>
                  <a:srgbClr val="00BFF3"/>
                </a:solidFill>
              </a:rPr>
              <a:t/>
            </a:r>
            <a:br>
              <a:rPr lang="en-GB" sz="4000" b="1" dirty="0">
                <a:solidFill>
                  <a:srgbClr val="00BFF3"/>
                </a:solidFill>
              </a:rPr>
            </a:br>
            <a:r>
              <a:rPr lang="en-GB" sz="4000" b="1" dirty="0" smtClean="0">
                <a:solidFill>
                  <a:srgbClr val="00BFF3"/>
                </a:solidFill>
              </a:rPr>
              <a:t/>
            </a:r>
            <a:br>
              <a:rPr lang="en-GB" sz="4000" b="1" dirty="0" smtClean="0">
                <a:solidFill>
                  <a:srgbClr val="00BFF3"/>
                </a:solidFill>
              </a:rPr>
            </a:br>
            <a:r>
              <a:rPr lang="en-GB" sz="4000" b="1" dirty="0" smtClean="0">
                <a:solidFill>
                  <a:srgbClr val="00BFF3"/>
                </a:solidFill>
              </a:rPr>
              <a:t/>
            </a:r>
            <a:br>
              <a:rPr lang="en-GB" sz="4000" b="1" dirty="0" smtClean="0">
                <a:solidFill>
                  <a:srgbClr val="00BFF3"/>
                </a:solidFill>
              </a:rPr>
            </a:br>
            <a:r>
              <a:rPr lang="en-GB" sz="4000" b="1" dirty="0">
                <a:solidFill>
                  <a:srgbClr val="00BFF3"/>
                </a:solidFill>
              </a:rPr>
              <a:t/>
            </a:r>
            <a:br>
              <a:rPr lang="en-GB" sz="4000" b="1" dirty="0">
                <a:solidFill>
                  <a:srgbClr val="00BFF3"/>
                </a:solidFill>
              </a:rPr>
            </a:br>
            <a:r>
              <a:rPr lang="en-GB" sz="4000" b="1" dirty="0" smtClean="0">
                <a:solidFill>
                  <a:srgbClr val="00BFF3"/>
                </a:solidFill>
              </a:rPr>
              <a:t/>
            </a:r>
            <a:br>
              <a:rPr lang="en-GB" sz="4000" b="1" dirty="0" smtClean="0">
                <a:solidFill>
                  <a:srgbClr val="00BFF3"/>
                </a:solidFill>
              </a:rPr>
            </a:br>
            <a:r>
              <a:rPr lang="en-GB" sz="4000" b="1" dirty="0" smtClean="0">
                <a:solidFill>
                  <a:srgbClr val="00BFF3"/>
                </a:solidFill>
              </a:rPr>
              <a:t>What modules are made of</a:t>
            </a:r>
            <a:endParaRPr lang="en-GB" sz="4000" b="1" dirty="0">
              <a:solidFill>
                <a:srgbClr val="00BFF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4606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2612" y="304138"/>
            <a:ext cx="5778777" cy="4328187"/>
          </a:xfrm>
        </p:spPr>
      </p:pic>
    </p:spTree>
    <p:extLst>
      <p:ext uri="{BB962C8B-B14F-4D97-AF65-F5344CB8AC3E}">
        <p14:creationId xmlns:p14="http://schemas.microsoft.com/office/powerpoint/2010/main" val="3321460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094"/>
            <a:ext cx="9144000" cy="5766318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800" b="1" dirty="0">
                <a:solidFill>
                  <a:schemeClr val="bg1"/>
                </a:solidFill>
              </a:rPr>
              <a:t>Model</a:t>
            </a:r>
            <a:endParaRPr lang="en-GB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697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11972"/>
            <a:ext cx="9144000" cy="5732256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800" b="1" dirty="0" smtClean="0">
                <a:solidFill>
                  <a:schemeClr val="bg1"/>
                </a:solidFill>
              </a:rPr>
              <a:t>View</a:t>
            </a:r>
            <a:endParaRPr lang="en-GB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7654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239" y="-267476"/>
            <a:ext cx="9154239" cy="5691423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800" b="1" dirty="0" err="1" smtClean="0">
                <a:solidFill>
                  <a:schemeClr val="bg1"/>
                </a:solidFill>
              </a:rPr>
              <a:t>ViewModel</a:t>
            </a:r>
            <a:endParaRPr lang="en-GB" sz="4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0729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68778"/>
            <a:ext cx="9199984" cy="6840476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800" b="1" dirty="0" smtClean="0">
                <a:solidFill>
                  <a:schemeClr val="bg1"/>
                </a:solidFill>
              </a:rPr>
              <a:t>More Science Than Magic</a:t>
            </a:r>
            <a:endParaRPr lang="en-GB" sz="4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3251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358" y="1097693"/>
            <a:ext cx="4320000" cy="2724245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262" y="978195"/>
            <a:ext cx="8408192" cy="963879"/>
          </a:xfrm>
        </p:spPr>
        <p:txBody>
          <a:bodyPr>
            <a:norm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Model</a:t>
            </a:r>
          </a:p>
        </p:txBody>
      </p:sp>
      <p:sp>
        <p:nvSpPr>
          <p:cNvPr id="5" name="Equal 4"/>
          <p:cNvSpPr/>
          <p:nvPr/>
        </p:nvSpPr>
        <p:spPr>
          <a:xfrm>
            <a:off x="4664149" y="2261191"/>
            <a:ext cx="1112874" cy="503274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691967" y="1724314"/>
            <a:ext cx="409707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600" b="1" dirty="0" smtClean="0"/>
              <a:t>DATA</a:t>
            </a:r>
            <a:endParaRPr lang="en-GB" sz="9600" b="1" dirty="0"/>
          </a:p>
        </p:txBody>
      </p:sp>
    </p:spTree>
    <p:extLst>
      <p:ext uri="{BB962C8B-B14F-4D97-AF65-F5344CB8AC3E}">
        <p14:creationId xmlns:p14="http://schemas.microsoft.com/office/powerpoint/2010/main" val="2423501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4083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562" y="1001665"/>
            <a:ext cx="4320000" cy="2708152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5562" y="893135"/>
            <a:ext cx="8408192" cy="963879"/>
          </a:xfrm>
        </p:spPr>
        <p:txBody>
          <a:bodyPr>
            <a:normAutofit/>
          </a:bodyPr>
          <a:lstStyle/>
          <a:p>
            <a:r>
              <a:rPr lang="en-GB" sz="2400" b="1" dirty="0" smtClean="0">
                <a:solidFill>
                  <a:schemeClr val="bg1"/>
                </a:solidFill>
              </a:rPr>
              <a:t>  View</a:t>
            </a:r>
            <a:endParaRPr lang="en-GB" sz="2400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915610" y="1727998"/>
            <a:ext cx="175082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600" b="1" dirty="0" smtClean="0"/>
              <a:t>UI</a:t>
            </a:r>
            <a:endParaRPr lang="en-GB" sz="9600" b="1" dirty="0"/>
          </a:p>
        </p:txBody>
      </p:sp>
      <p:sp>
        <p:nvSpPr>
          <p:cNvPr id="7" name="Equal 6"/>
          <p:cNvSpPr/>
          <p:nvPr/>
        </p:nvSpPr>
        <p:spPr>
          <a:xfrm>
            <a:off x="4664149" y="2261191"/>
            <a:ext cx="1112874" cy="503274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924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8035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4152" y="717124"/>
            <a:ext cx="2520000" cy="1566748"/>
          </a:xfrm>
        </p:spPr>
      </p:pic>
      <p:pic>
        <p:nvPicPr>
          <p:cNvPr id="5" name="Content Placeholder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475" y="710037"/>
            <a:ext cx="2520000" cy="1579756"/>
          </a:xfrm>
          <a:prstGeom prst="rect">
            <a:avLst/>
          </a:prstGeom>
        </p:spPr>
      </p:pic>
      <p:pic>
        <p:nvPicPr>
          <p:cNvPr id="6" name="Content Placeholder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4000" y="731991"/>
            <a:ext cx="2520000" cy="158914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69722"/>
            <a:ext cx="8560204" cy="963879"/>
          </a:xfrm>
        </p:spPr>
        <p:txBody>
          <a:bodyPr>
            <a:normAutofit/>
          </a:bodyPr>
          <a:lstStyle/>
          <a:p>
            <a:r>
              <a:rPr lang="en-GB" sz="1600" b="1" dirty="0" smtClean="0">
                <a:solidFill>
                  <a:schemeClr val="bg1"/>
                </a:solidFill>
              </a:rPr>
              <a:t>    View                                             </a:t>
            </a:r>
            <a:r>
              <a:rPr lang="en-GB" sz="1600" b="1" dirty="0" err="1" smtClean="0">
                <a:solidFill>
                  <a:schemeClr val="bg1"/>
                </a:solidFill>
              </a:rPr>
              <a:t>ViewModel</a:t>
            </a:r>
            <a:r>
              <a:rPr lang="en-GB" sz="1600" b="1" dirty="0" smtClean="0">
                <a:solidFill>
                  <a:schemeClr val="bg1"/>
                </a:solidFill>
              </a:rPr>
              <a:t>                                   Model</a:t>
            </a:r>
            <a:endParaRPr lang="en-GB" sz="1600" b="1" dirty="0">
              <a:solidFill>
                <a:schemeClr val="bg1"/>
              </a:solidFill>
            </a:endParaRPr>
          </a:p>
        </p:txBody>
      </p:sp>
      <p:cxnSp>
        <p:nvCxnSpPr>
          <p:cNvPr id="7" name="Straight Arrow Connector 6"/>
          <p:cNvCxnSpPr>
            <a:stCxn id="5" idx="3"/>
            <a:endCxn id="4" idx="1"/>
          </p:cNvCxnSpPr>
          <p:nvPr/>
        </p:nvCxnSpPr>
        <p:spPr>
          <a:xfrm>
            <a:off x="2718475" y="1499915"/>
            <a:ext cx="485677" cy="583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5724153" y="1499915"/>
            <a:ext cx="542392" cy="583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618935" y="-194725"/>
            <a:ext cx="369043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6000" b="1" dirty="0" smtClean="0"/>
              <a:t>Connects</a:t>
            </a:r>
            <a:endParaRPr lang="en-GB" sz="6000" b="1" dirty="0"/>
          </a:p>
        </p:txBody>
      </p:sp>
      <p:sp>
        <p:nvSpPr>
          <p:cNvPr id="11" name="Cross 10"/>
          <p:cNvSpPr/>
          <p:nvPr/>
        </p:nvSpPr>
        <p:spPr>
          <a:xfrm>
            <a:off x="4123910" y="2382844"/>
            <a:ext cx="680484" cy="680484"/>
          </a:xfrm>
          <a:prstGeom prst="plus">
            <a:avLst/>
          </a:prstGeom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1904" y="3162300"/>
            <a:ext cx="2444496" cy="19812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296204" y="4679212"/>
            <a:ext cx="23358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 smtClean="0">
                <a:solidFill>
                  <a:schemeClr val="bg1"/>
                </a:solidFill>
              </a:rPr>
              <a:t>Application Logic</a:t>
            </a:r>
            <a:endParaRPr lang="en-GB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6042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Bindings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7071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	</a:t>
            </a:r>
            <a:r>
              <a:rPr lang="en-GB" sz="4400" b="1" dirty="0" smtClean="0"/>
              <a:t>Demo</a:t>
            </a:r>
            <a:r>
              <a:rPr lang="en-GB" dirty="0" smtClean="0"/>
              <a:t>						</a:t>
            </a:r>
            <a:r>
              <a:rPr lang="en-GB" sz="4400" b="1" dirty="0" smtClean="0"/>
              <a:t>Time</a:t>
            </a:r>
            <a:endParaRPr lang="en-GB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58525" y="2353340"/>
            <a:ext cx="1428695" cy="1192321"/>
          </a:xfrm>
        </p:spPr>
        <p:txBody>
          <a:bodyPr>
            <a:noAutofit/>
          </a:bodyPr>
          <a:lstStyle/>
          <a:p>
            <a:pPr indent="0">
              <a:buNone/>
            </a:pPr>
            <a:r>
              <a:rPr lang="en-GB" sz="9600" b="1" dirty="0"/>
              <a:t>N</a:t>
            </a:r>
          </a:p>
        </p:txBody>
      </p:sp>
      <p:pic>
        <p:nvPicPr>
          <p:cNvPr id="1026" name="Picture 2" descr="http://fc02.deviantart.net/fs70/f/2013/059/9/f/demon_girl_advanced___lotc_by_james_face-d5wipi3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971" y="1406830"/>
            <a:ext cx="2329554" cy="3106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/>
          <p:cNvCxnSpPr/>
          <p:nvPr/>
        </p:nvCxnSpPr>
        <p:spPr>
          <a:xfrm flipH="1">
            <a:off x="3274828" y="2709767"/>
            <a:ext cx="1063256" cy="57923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4454" y="1623151"/>
            <a:ext cx="2741981" cy="2673431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895" y="2480398"/>
            <a:ext cx="958938" cy="958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0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Understanding users</a:t>
            </a:r>
            <a:endParaRPr lang="en-GB" dirty="0"/>
          </a:p>
        </p:txBody>
      </p:sp>
      <p:pic>
        <p:nvPicPr>
          <p:cNvPr id="1028" name="Picture 4" descr="http://fc00.deviantart.net/fs71/i/2011/321/8/a/magic_book_by_colgreyis-d4gg46f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004" y="1986078"/>
            <a:ext cx="2743200" cy="1938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3DOcean Microscope toy educational 981078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1835" y="1986078"/>
            <a:ext cx="3444972" cy="1938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886466" y="2601398"/>
            <a:ext cx="9541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b="1" dirty="0" smtClean="0">
                <a:solidFill>
                  <a:srgbClr val="FF0000"/>
                </a:solidFill>
              </a:rPr>
              <a:t>OR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14400" y="2152261"/>
            <a:ext cx="609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b="1" dirty="0" smtClean="0">
                <a:solidFill>
                  <a:schemeClr val="bg1"/>
                </a:solidFill>
              </a:rPr>
              <a:t>Magic                                                             Science</a:t>
            </a:r>
            <a:endParaRPr lang="en-GB" sz="1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2744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How much would you give?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8994" y="1187450"/>
            <a:ext cx="2484406" cy="3827826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8" name="Straight Arrow Connector 7"/>
          <p:cNvCxnSpPr/>
          <p:nvPr/>
        </p:nvCxnSpPr>
        <p:spPr>
          <a:xfrm flipV="1">
            <a:off x="2487502" y="4352406"/>
            <a:ext cx="717550" cy="20689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2487502" y="4559300"/>
            <a:ext cx="717550" cy="13283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146300" y="4312437"/>
            <a:ext cx="4042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 smtClean="0"/>
              <a:t>?</a:t>
            </a:r>
            <a:endParaRPr lang="en-GB" b="1" dirty="0"/>
          </a:p>
        </p:txBody>
      </p:sp>
      <p:sp>
        <p:nvSpPr>
          <p:cNvPr id="15" name="Content Placeholder 1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0984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Setup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indent="0">
              <a:buNone/>
            </a:pPr>
            <a:r>
              <a:rPr lang="en-GB" dirty="0" err="1"/>
              <a:t>var</a:t>
            </a:r>
            <a:r>
              <a:rPr lang="en-GB" dirty="0"/>
              <a:t> </a:t>
            </a:r>
            <a:r>
              <a:rPr lang="en-GB" dirty="0" err="1"/>
              <a:t>NativeScriptMonitor</a:t>
            </a:r>
            <a:r>
              <a:rPr lang="en-GB" dirty="0"/>
              <a:t> = require('./</a:t>
            </a:r>
            <a:r>
              <a:rPr lang="en-GB" dirty="0" err="1"/>
              <a:t>NativeScriptMonitor</a:t>
            </a:r>
            <a:r>
              <a:rPr lang="en-GB" dirty="0"/>
              <a:t>').Monitor;</a:t>
            </a:r>
          </a:p>
          <a:p>
            <a:pPr indent="0">
              <a:buNone/>
            </a:pPr>
            <a:endParaRPr lang="en-GB" dirty="0" smtClean="0"/>
          </a:p>
          <a:p>
            <a:pPr indent="0">
              <a:buNone/>
            </a:pPr>
            <a:r>
              <a:rPr lang="en-GB" dirty="0" err="1" smtClean="0"/>
              <a:t>var</a:t>
            </a:r>
            <a:r>
              <a:rPr lang="en-GB" dirty="0" smtClean="0"/>
              <a:t> </a:t>
            </a:r>
            <a:r>
              <a:rPr lang="en-GB" dirty="0"/>
              <a:t>monitor = new </a:t>
            </a:r>
            <a:r>
              <a:rPr lang="en-GB" dirty="0" err="1"/>
              <a:t>NativeScriptMonitor</a:t>
            </a:r>
            <a:r>
              <a:rPr lang="en-GB" dirty="0"/>
              <a:t>({</a:t>
            </a:r>
          </a:p>
          <a:p>
            <a:pPr indent="0">
              <a:buNone/>
            </a:pPr>
            <a:r>
              <a:rPr lang="en-GB" dirty="0"/>
              <a:t>    </a:t>
            </a:r>
            <a:r>
              <a:rPr lang="en-GB" dirty="0" err="1"/>
              <a:t>productId</a:t>
            </a:r>
            <a:r>
              <a:rPr lang="en-GB" dirty="0"/>
              <a:t>: </a:t>
            </a:r>
            <a:r>
              <a:rPr lang="en-GB" dirty="0" smtClean="0"/>
              <a:t>‘e4680536-g543-8gjd-bs98-0dj4dj-2hd467',</a:t>
            </a:r>
            <a:endParaRPr lang="en-GB" dirty="0"/>
          </a:p>
          <a:p>
            <a:pPr indent="0">
              <a:buNone/>
            </a:pPr>
            <a:r>
              <a:rPr lang="en-GB" dirty="0"/>
              <a:t>    version: '1.2.3'</a:t>
            </a:r>
          </a:p>
          <a:p>
            <a:pPr indent="0">
              <a:buNone/>
            </a:pPr>
            <a:r>
              <a:rPr lang="en-GB" dirty="0" smtClean="0"/>
              <a:t>});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40572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/>
              <a:t>JavaScript Virtual Machine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rcRect t="-11724" b="-1172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071306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Versions</a:t>
            </a:r>
            <a:endParaRPr lang="en-GB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016000"/>
            <a:ext cx="9229560" cy="361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435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Manage Session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indent="0">
              <a:buNone/>
            </a:pPr>
            <a:r>
              <a:rPr lang="en-GB" b="1" dirty="0" smtClean="0"/>
              <a:t>When Application starts</a:t>
            </a:r>
            <a:endParaRPr lang="en-GB" b="1" dirty="0"/>
          </a:p>
          <a:p>
            <a:pPr indent="0">
              <a:buNone/>
            </a:pPr>
            <a:r>
              <a:rPr lang="en-GB" dirty="0" err="1"/>
              <a:t>monitor.start</a:t>
            </a:r>
            <a:r>
              <a:rPr lang="en-GB" dirty="0"/>
              <a:t>();</a:t>
            </a:r>
          </a:p>
          <a:p>
            <a:pPr indent="0">
              <a:buNone/>
            </a:pPr>
            <a:endParaRPr lang="en-GB" b="1" dirty="0"/>
          </a:p>
          <a:p>
            <a:pPr indent="0">
              <a:buNone/>
            </a:pPr>
            <a:r>
              <a:rPr lang="en-GB" b="1" dirty="0" smtClean="0"/>
              <a:t>Before App Closes</a:t>
            </a:r>
            <a:endParaRPr lang="en-GB" b="1" dirty="0"/>
          </a:p>
          <a:p>
            <a:pPr indent="0">
              <a:buNone/>
            </a:pPr>
            <a:r>
              <a:rPr lang="en-GB" dirty="0" err="1"/>
              <a:t>monitor.stop</a:t>
            </a:r>
            <a:r>
              <a:rPr lang="en-GB" dirty="0"/>
              <a:t>();</a:t>
            </a:r>
          </a:p>
        </p:txBody>
      </p:sp>
    </p:spTree>
    <p:extLst>
      <p:ext uri="{BB962C8B-B14F-4D97-AF65-F5344CB8AC3E}">
        <p14:creationId xmlns:p14="http://schemas.microsoft.com/office/powerpoint/2010/main" val="2251350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9137811" cy="4923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435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Track Feature Usage: Magic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indent="0">
              <a:buNone/>
            </a:pPr>
            <a:r>
              <a:rPr lang="en-GB" dirty="0"/>
              <a:t>function </a:t>
            </a:r>
            <a:r>
              <a:rPr lang="en-GB" dirty="0" err="1"/>
              <a:t>saveLocally</a:t>
            </a:r>
            <a:r>
              <a:rPr lang="en-GB" dirty="0"/>
              <a:t>() {</a:t>
            </a:r>
          </a:p>
          <a:p>
            <a:pPr indent="0">
              <a:buNone/>
            </a:pPr>
            <a:r>
              <a:rPr lang="en-GB" dirty="0"/>
              <a:t>    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//</a:t>
            </a:r>
            <a:r>
              <a:rPr lang="en-GB" dirty="0" err="1">
                <a:solidFill>
                  <a:schemeClr val="bg1">
                    <a:lumMod val="65000"/>
                  </a:schemeClr>
                </a:solidFill>
              </a:rPr>
              <a:t>saveLocally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 code here</a:t>
            </a:r>
          </a:p>
          <a:p>
            <a:pPr indent="0">
              <a:buNone/>
            </a:pPr>
            <a:r>
              <a:rPr lang="en-GB" dirty="0"/>
              <a:t>    </a:t>
            </a:r>
            <a:r>
              <a:rPr lang="en-GB" dirty="0" err="1"/>
              <a:t>monitor.</a:t>
            </a:r>
            <a:r>
              <a:rPr lang="en-GB" b="1" dirty="0" err="1">
                <a:solidFill>
                  <a:srgbClr val="FF0000"/>
                </a:solidFill>
              </a:rPr>
              <a:t>trackFeature</a:t>
            </a:r>
            <a:r>
              <a:rPr lang="en-GB" dirty="0" smtClean="0"/>
              <a:t>(</a:t>
            </a:r>
            <a:r>
              <a:rPr lang="en-GB" dirty="0"/>
              <a:t>'</a:t>
            </a:r>
            <a:r>
              <a:rPr lang="en-GB" dirty="0" err="1" smtClean="0"/>
              <a:t>CreateMeme.SaveLocally</a:t>
            </a:r>
            <a:r>
              <a:rPr lang="en-GB" dirty="0"/>
              <a:t>');</a:t>
            </a:r>
          </a:p>
          <a:p>
            <a:pPr indent="0">
              <a:buNone/>
            </a:pPr>
            <a:r>
              <a:rPr lang="en-GB" dirty="0"/>
              <a:t>}</a:t>
            </a:r>
          </a:p>
          <a:p>
            <a:pPr indent="0">
              <a:buNone/>
            </a:pPr>
            <a:r>
              <a:rPr lang="en-GB" dirty="0"/>
              <a:t>function </a:t>
            </a:r>
            <a:r>
              <a:rPr lang="en-GB" dirty="0" smtClean="0"/>
              <a:t>share() </a:t>
            </a:r>
            <a:r>
              <a:rPr lang="en-GB" dirty="0"/>
              <a:t>{</a:t>
            </a:r>
          </a:p>
          <a:p>
            <a:pPr indent="0">
              <a:buNone/>
            </a:pPr>
            <a:r>
              <a:rPr lang="en-GB" dirty="0"/>
              <a:t>    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//</a:t>
            </a:r>
            <a:r>
              <a:rPr lang="en-GB" dirty="0" err="1">
                <a:solidFill>
                  <a:schemeClr val="bg1">
                    <a:lumMod val="65000"/>
                  </a:schemeClr>
                </a:solidFill>
              </a:rPr>
              <a:t>saveLocally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 code </a:t>
            </a:r>
            <a:r>
              <a:rPr lang="en-GB" dirty="0" smtClean="0">
                <a:solidFill>
                  <a:schemeClr val="bg1">
                    <a:lumMod val="65000"/>
                  </a:schemeClr>
                </a:solidFill>
              </a:rPr>
              <a:t>here</a:t>
            </a:r>
            <a:endParaRPr lang="en-GB" dirty="0">
              <a:solidFill>
                <a:schemeClr val="bg1">
                  <a:lumMod val="65000"/>
                </a:schemeClr>
              </a:solidFill>
            </a:endParaRPr>
          </a:p>
          <a:p>
            <a:pPr indent="0">
              <a:buNone/>
            </a:pPr>
            <a:r>
              <a:rPr lang="en-GB" dirty="0"/>
              <a:t>    </a:t>
            </a:r>
            <a:r>
              <a:rPr lang="en-GB" dirty="0" err="1"/>
              <a:t>monitor.</a:t>
            </a:r>
            <a:r>
              <a:rPr lang="en-GB" b="1" dirty="0" err="1">
                <a:solidFill>
                  <a:srgbClr val="FF0000"/>
                </a:solidFill>
              </a:rPr>
              <a:t>trackFeature</a:t>
            </a:r>
            <a:r>
              <a:rPr lang="en-GB" dirty="0" smtClean="0"/>
              <a:t>(</a:t>
            </a:r>
            <a:r>
              <a:rPr lang="en-GB" dirty="0"/>
              <a:t>'</a:t>
            </a:r>
            <a:r>
              <a:rPr lang="en-GB" dirty="0" err="1" smtClean="0"/>
              <a:t>CreateMeme.Share</a:t>
            </a:r>
            <a:r>
              <a:rPr lang="en-GB" dirty="0" smtClean="0"/>
              <a:t>');</a:t>
            </a:r>
            <a:endParaRPr lang="en-GB" dirty="0"/>
          </a:p>
          <a:p>
            <a:pPr indent="0">
              <a:buNone/>
            </a:pPr>
            <a:r>
              <a:rPr lang="en-GB" dirty="0" smtClean="0"/>
              <a:t>}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31167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Track Feature Usage: Magic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indent="0">
              <a:buNone/>
            </a:pPr>
            <a:r>
              <a:rPr lang="en-GB" dirty="0"/>
              <a:t>function </a:t>
            </a:r>
            <a:r>
              <a:rPr lang="en-GB" dirty="0" err="1"/>
              <a:t>saveLocally</a:t>
            </a:r>
            <a:r>
              <a:rPr lang="en-GB" dirty="0"/>
              <a:t>() {</a:t>
            </a:r>
          </a:p>
          <a:p>
            <a:pPr indent="0">
              <a:buNone/>
            </a:pPr>
            <a:r>
              <a:rPr lang="en-GB" dirty="0"/>
              <a:t>    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//</a:t>
            </a:r>
            <a:r>
              <a:rPr lang="en-GB" dirty="0" err="1">
                <a:solidFill>
                  <a:schemeClr val="bg1">
                    <a:lumMod val="65000"/>
                  </a:schemeClr>
                </a:solidFill>
              </a:rPr>
              <a:t>saveLocally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 code here</a:t>
            </a:r>
          </a:p>
          <a:p>
            <a:pPr indent="0">
              <a:buNone/>
            </a:pPr>
            <a:r>
              <a:rPr lang="en-GB" dirty="0"/>
              <a:t>    </a:t>
            </a:r>
            <a:r>
              <a:rPr lang="en-GB" dirty="0" err="1"/>
              <a:t>monitor.</a:t>
            </a:r>
            <a:r>
              <a:rPr lang="en-GB" b="1" dirty="0" err="1">
                <a:solidFill>
                  <a:srgbClr val="FF0000"/>
                </a:solidFill>
              </a:rPr>
              <a:t>trackFeature</a:t>
            </a:r>
            <a:r>
              <a:rPr lang="en-GB" dirty="0" smtClean="0"/>
              <a:t>(</a:t>
            </a:r>
            <a:r>
              <a:rPr lang="en-GB" dirty="0"/>
              <a:t>'</a:t>
            </a:r>
            <a:r>
              <a:rPr lang="en-GB" dirty="0" err="1" smtClean="0">
                <a:solidFill>
                  <a:schemeClr val="accent6">
                    <a:lumMod val="75000"/>
                  </a:schemeClr>
                </a:solidFill>
              </a:rPr>
              <a:t>CreateMeme</a:t>
            </a:r>
            <a:r>
              <a:rPr lang="en-GB" dirty="0" err="1" smtClean="0"/>
              <a:t>.SaveLocally</a:t>
            </a:r>
            <a:r>
              <a:rPr lang="en-GB" dirty="0"/>
              <a:t>');</a:t>
            </a:r>
          </a:p>
          <a:p>
            <a:pPr indent="0">
              <a:buNone/>
            </a:pPr>
            <a:r>
              <a:rPr lang="en-GB" dirty="0"/>
              <a:t>}</a:t>
            </a:r>
          </a:p>
          <a:p>
            <a:pPr indent="0">
              <a:buNone/>
            </a:pPr>
            <a:r>
              <a:rPr lang="en-GB" dirty="0"/>
              <a:t>function </a:t>
            </a:r>
            <a:r>
              <a:rPr lang="en-GB" dirty="0" smtClean="0"/>
              <a:t>share() </a:t>
            </a:r>
            <a:r>
              <a:rPr lang="en-GB" dirty="0"/>
              <a:t>{</a:t>
            </a:r>
          </a:p>
          <a:p>
            <a:pPr indent="0">
              <a:buNone/>
            </a:pPr>
            <a:r>
              <a:rPr lang="en-GB" dirty="0"/>
              <a:t>    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//</a:t>
            </a:r>
            <a:r>
              <a:rPr lang="en-GB" dirty="0" err="1">
                <a:solidFill>
                  <a:schemeClr val="bg1">
                    <a:lumMod val="65000"/>
                  </a:schemeClr>
                </a:solidFill>
              </a:rPr>
              <a:t>saveLocally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 code </a:t>
            </a:r>
            <a:r>
              <a:rPr lang="en-GB" dirty="0" smtClean="0">
                <a:solidFill>
                  <a:schemeClr val="bg1">
                    <a:lumMod val="65000"/>
                  </a:schemeClr>
                </a:solidFill>
              </a:rPr>
              <a:t>here</a:t>
            </a:r>
            <a:endParaRPr lang="en-GB" dirty="0">
              <a:solidFill>
                <a:schemeClr val="bg1">
                  <a:lumMod val="65000"/>
                </a:schemeClr>
              </a:solidFill>
            </a:endParaRPr>
          </a:p>
          <a:p>
            <a:pPr indent="0">
              <a:buNone/>
            </a:pPr>
            <a:r>
              <a:rPr lang="en-GB" dirty="0"/>
              <a:t>    </a:t>
            </a:r>
            <a:r>
              <a:rPr lang="en-GB" dirty="0" err="1"/>
              <a:t>monitor.</a:t>
            </a:r>
            <a:r>
              <a:rPr lang="en-GB" b="1" dirty="0" err="1">
                <a:solidFill>
                  <a:srgbClr val="FF0000"/>
                </a:solidFill>
              </a:rPr>
              <a:t>trackFeature</a:t>
            </a:r>
            <a:r>
              <a:rPr lang="en-GB" dirty="0" smtClean="0"/>
              <a:t>(</a:t>
            </a:r>
            <a:r>
              <a:rPr lang="en-GB" dirty="0"/>
              <a:t>'</a:t>
            </a:r>
            <a:r>
              <a:rPr lang="en-GB" dirty="0" err="1" smtClean="0">
                <a:solidFill>
                  <a:schemeClr val="accent6">
                    <a:lumMod val="75000"/>
                  </a:schemeClr>
                </a:solidFill>
              </a:rPr>
              <a:t>CreateMeme</a:t>
            </a:r>
            <a:r>
              <a:rPr lang="en-GB" dirty="0" err="1" smtClean="0"/>
              <a:t>.Share</a:t>
            </a:r>
            <a:r>
              <a:rPr lang="en-GB" dirty="0" smtClean="0"/>
              <a:t>');</a:t>
            </a:r>
            <a:endParaRPr lang="en-GB" dirty="0"/>
          </a:p>
          <a:p>
            <a:pPr indent="0">
              <a:buNone/>
            </a:pPr>
            <a:r>
              <a:rPr lang="en-GB" dirty="0" smtClean="0"/>
              <a:t>}</a:t>
            </a:r>
            <a:endParaRPr lang="en-GB" dirty="0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5032586" y="3413760"/>
            <a:ext cx="0" cy="33866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 flipV="1">
            <a:off x="5029199" y="2533465"/>
            <a:ext cx="3386" cy="34882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4036905" y="2947885"/>
            <a:ext cx="1984587" cy="386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Your own namespace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96119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8868" y="249661"/>
            <a:ext cx="3706265" cy="4644178"/>
          </a:xfrm>
        </p:spPr>
      </p:pic>
    </p:spTree>
    <p:extLst>
      <p:ext uri="{BB962C8B-B14F-4D97-AF65-F5344CB8AC3E}">
        <p14:creationId xmlns:p14="http://schemas.microsoft.com/office/powerpoint/2010/main" val="2848938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Track </a:t>
            </a:r>
            <a:r>
              <a:rPr lang="en-GB" dirty="0" smtClean="0"/>
              <a:t>Feature Usage: Science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11" y="1957493"/>
            <a:ext cx="9120912" cy="208200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41831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Track Values: Magic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8614" y="1526651"/>
            <a:ext cx="8815385" cy="3106071"/>
          </a:xfrm>
        </p:spPr>
        <p:txBody>
          <a:bodyPr>
            <a:noAutofit/>
          </a:bodyPr>
          <a:lstStyle/>
          <a:p>
            <a:pPr indent="0">
              <a:buNone/>
            </a:pPr>
            <a:r>
              <a:rPr lang="en-GB" sz="2000" dirty="0"/>
              <a:t>f</a:t>
            </a:r>
            <a:r>
              <a:rPr lang="en-GB" sz="2000" dirty="0" smtClean="0"/>
              <a:t>unction load() {</a:t>
            </a:r>
          </a:p>
          <a:p>
            <a:pPr indent="0">
              <a:buNone/>
            </a:pPr>
            <a:r>
              <a:rPr lang="en-GB" sz="2000" dirty="0"/>
              <a:t>	</a:t>
            </a:r>
            <a:r>
              <a:rPr lang="en-GB" sz="2000" dirty="0" err="1"/>
              <a:t>localStorage.getMyMemes</a:t>
            </a:r>
            <a:r>
              <a:rPr lang="en-GB" sz="2000" dirty="0" smtClean="0"/>
              <a:t>()</a:t>
            </a:r>
          </a:p>
          <a:p>
            <a:pPr indent="0">
              <a:buNone/>
            </a:pPr>
            <a:r>
              <a:rPr lang="en-GB" sz="2000" dirty="0" smtClean="0"/>
              <a:t>.</a:t>
            </a:r>
            <a:r>
              <a:rPr lang="en-GB" sz="2000" dirty="0"/>
              <a:t>then(function (entities) {</a:t>
            </a:r>
          </a:p>
          <a:p>
            <a:pPr indent="0">
              <a:buNone/>
            </a:pPr>
            <a:r>
              <a:rPr lang="en-GB" sz="2000" dirty="0"/>
              <a:t>		</a:t>
            </a:r>
            <a:r>
              <a:rPr lang="en-GB" sz="2000" dirty="0" smtClean="0"/>
              <a:t>  </a:t>
            </a:r>
            <a:r>
              <a:rPr lang="en-GB" sz="2000" dirty="0" err="1" smtClean="0"/>
              <a:t>monitor.</a:t>
            </a:r>
            <a:r>
              <a:rPr lang="en-GB" sz="2000" b="1" dirty="0" err="1" smtClean="0">
                <a:solidFill>
                  <a:srgbClr val="FF0000"/>
                </a:solidFill>
              </a:rPr>
              <a:t>trackFeatureValue</a:t>
            </a:r>
            <a:r>
              <a:rPr lang="en-GB" sz="2000" dirty="0"/>
              <a:t>("</a:t>
            </a:r>
            <a:r>
              <a:rPr lang="en-GB" sz="2000" dirty="0" err="1"/>
              <a:t>Templates.getMyMemes</a:t>
            </a:r>
            <a:r>
              <a:rPr lang="en-GB" sz="2000" dirty="0"/>
              <a:t>", </a:t>
            </a:r>
            <a:r>
              <a:rPr lang="en-GB" sz="2000" dirty="0" err="1">
                <a:solidFill>
                  <a:srgbClr val="00BFF3"/>
                </a:solidFill>
              </a:rPr>
              <a:t>entities.length</a:t>
            </a:r>
            <a:r>
              <a:rPr lang="en-GB" sz="2000" dirty="0" smtClean="0"/>
              <a:t>);</a:t>
            </a:r>
          </a:p>
          <a:p>
            <a:pPr indent="0">
              <a:buNone/>
            </a:pPr>
            <a:r>
              <a:rPr lang="en-GB" sz="2000" dirty="0"/>
              <a:t> </a:t>
            </a:r>
            <a:r>
              <a:rPr lang="en-GB" sz="2000" dirty="0" smtClean="0"/>
              <a:t>   </a:t>
            </a:r>
            <a:r>
              <a:rPr lang="en-GB" sz="2000" dirty="0" smtClean="0">
                <a:solidFill>
                  <a:schemeClr val="bg1">
                    <a:lumMod val="50000"/>
                  </a:schemeClr>
                </a:solidFill>
              </a:rPr>
              <a:t>//Do the rest here</a:t>
            </a:r>
            <a:endParaRPr lang="en-GB" sz="2000" dirty="0">
              <a:solidFill>
                <a:schemeClr val="bg1">
                  <a:lumMod val="50000"/>
                </a:schemeClr>
              </a:solidFill>
            </a:endParaRPr>
          </a:p>
          <a:p>
            <a:pPr indent="0">
              <a:buNone/>
            </a:pPr>
            <a:r>
              <a:rPr lang="en-GB" sz="2000" dirty="0" smtClean="0"/>
              <a:t>  }</a:t>
            </a:r>
            <a:endParaRPr lang="en-GB" sz="2000" dirty="0"/>
          </a:p>
          <a:p>
            <a:pPr indent="0">
              <a:buNone/>
            </a:pPr>
            <a:r>
              <a:rPr lang="en-GB" sz="2000" dirty="0" smtClean="0"/>
              <a:t>}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1722682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Track Values: Science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0624" y="1088426"/>
            <a:ext cx="9154624" cy="354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805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Track Performance: Magic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indent="0">
              <a:buNone/>
            </a:pPr>
            <a:r>
              <a:rPr lang="en-GB" sz="2000" dirty="0" smtClean="0"/>
              <a:t>function </a:t>
            </a:r>
            <a:r>
              <a:rPr lang="en-GB" sz="2000" dirty="0" err="1" smtClean="0"/>
              <a:t>getTemplates</a:t>
            </a:r>
            <a:r>
              <a:rPr lang="en-GB" sz="2000" dirty="0" smtClean="0"/>
              <a:t>() {</a:t>
            </a:r>
          </a:p>
          <a:p>
            <a:pPr indent="0">
              <a:buNone/>
            </a:pPr>
            <a:r>
              <a:rPr lang="en-GB" sz="2000" dirty="0"/>
              <a:t> </a:t>
            </a:r>
            <a:r>
              <a:rPr lang="en-GB" sz="2000" dirty="0" smtClean="0"/>
              <a:t> </a:t>
            </a:r>
            <a:r>
              <a:rPr lang="en-GB" sz="2000" dirty="0" err="1" smtClean="0"/>
              <a:t>monitor.</a:t>
            </a:r>
            <a:r>
              <a:rPr lang="en-GB" sz="2000" b="1" dirty="0" err="1" smtClean="0">
                <a:solidFill>
                  <a:srgbClr val="FF0000"/>
                </a:solidFill>
              </a:rPr>
              <a:t>trackFeatureStart</a:t>
            </a:r>
            <a:r>
              <a:rPr lang="en-GB" sz="2000" dirty="0"/>
              <a:t>(</a:t>
            </a:r>
            <a:r>
              <a:rPr lang="en-GB" sz="2000" dirty="0" smtClean="0"/>
              <a:t>'</a:t>
            </a:r>
            <a:r>
              <a:rPr lang="en-GB" sz="2000" dirty="0" err="1" smtClean="0"/>
              <a:t>Templates.GetFromEverlive</a:t>
            </a:r>
            <a:r>
              <a:rPr lang="en-GB" sz="2000" dirty="0" smtClean="0"/>
              <a:t>');</a:t>
            </a:r>
          </a:p>
          <a:p>
            <a:pPr indent="0">
              <a:buNone/>
            </a:pPr>
            <a:endParaRPr lang="en-GB" sz="200" dirty="0" smtClean="0"/>
          </a:p>
          <a:p>
            <a:pPr indent="0">
              <a:buNone/>
            </a:pPr>
            <a:r>
              <a:rPr lang="en-GB" sz="2000" dirty="0" smtClean="0"/>
              <a:t>  </a:t>
            </a:r>
            <a:r>
              <a:rPr lang="en-GB" sz="2000" dirty="0" err="1" smtClean="0"/>
              <a:t>loadTemplates</a:t>
            </a:r>
            <a:r>
              <a:rPr lang="en-GB" sz="2000" dirty="0" smtClean="0"/>
              <a:t>()</a:t>
            </a:r>
          </a:p>
          <a:p>
            <a:pPr indent="0">
              <a:buNone/>
            </a:pPr>
            <a:r>
              <a:rPr lang="en-GB" sz="2000" dirty="0"/>
              <a:t> </a:t>
            </a:r>
            <a:r>
              <a:rPr lang="en-GB" sz="2000" dirty="0" smtClean="0"/>
              <a:t> .then( function() {</a:t>
            </a:r>
          </a:p>
          <a:p>
            <a:pPr indent="0">
              <a:buNone/>
            </a:pPr>
            <a:r>
              <a:rPr lang="en-GB" sz="2000" dirty="0"/>
              <a:t> </a:t>
            </a:r>
            <a:r>
              <a:rPr lang="en-GB" sz="2000" dirty="0" smtClean="0"/>
              <a:t>   </a:t>
            </a:r>
            <a:r>
              <a:rPr lang="en-GB" sz="2000" dirty="0" smtClean="0">
                <a:solidFill>
                  <a:schemeClr val="bg1">
                    <a:lumMod val="50000"/>
                  </a:schemeClr>
                </a:solidFill>
              </a:rPr>
              <a:t>//When Finished</a:t>
            </a:r>
          </a:p>
          <a:p>
            <a:pPr indent="0">
              <a:buNone/>
            </a:pPr>
            <a:r>
              <a:rPr lang="en-GB" sz="2000" dirty="0" smtClean="0"/>
              <a:t>    </a:t>
            </a:r>
            <a:r>
              <a:rPr lang="en-GB" sz="2000" dirty="0" err="1" smtClean="0"/>
              <a:t>monitor.</a:t>
            </a:r>
            <a:r>
              <a:rPr lang="en-GB" sz="2000" b="1" dirty="0" err="1" smtClean="0">
                <a:solidFill>
                  <a:srgbClr val="FF0000"/>
                </a:solidFill>
              </a:rPr>
              <a:t>trackFeatureStop</a:t>
            </a:r>
            <a:r>
              <a:rPr lang="en-GB" sz="2000" dirty="0"/>
              <a:t>(</a:t>
            </a:r>
            <a:r>
              <a:rPr lang="en-GB" sz="2000" dirty="0" smtClean="0"/>
              <a:t>'</a:t>
            </a:r>
            <a:r>
              <a:rPr lang="en-GB" sz="2000" dirty="0" err="1"/>
              <a:t>Templates.GetFromEverlive</a:t>
            </a:r>
            <a:r>
              <a:rPr lang="en-GB" sz="2000" dirty="0" smtClean="0"/>
              <a:t>');</a:t>
            </a:r>
            <a:endParaRPr lang="en-GB" sz="2000" dirty="0"/>
          </a:p>
          <a:p>
            <a:pPr indent="0">
              <a:buNone/>
            </a:pPr>
            <a:r>
              <a:rPr lang="en-GB" sz="2000" dirty="0" smtClean="0"/>
              <a:t>  }</a:t>
            </a:r>
          </a:p>
          <a:p>
            <a:pPr indent="0">
              <a:buNone/>
            </a:pPr>
            <a:r>
              <a:rPr lang="en-GB" sz="2000" dirty="0" smtClean="0"/>
              <a:t>}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3882277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NS_1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" y="0"/>
            <a:ext cx="914171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210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Track </a:t>
            </a:r>
            <a:r>
              <a:rPr lang="en-GB" dirty="0"/>
              <a:t>Performance </a:t>
            </a:r>
            <a:r>
              <a:rPr lang="en-GB" dirty="0" smtClean="0"/>
              <a:t>: Science</a:t>
            </a:r>
            <a:endParaRPr lang="en-GB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4799" y="2126827"/>
            <a:ext cx="9165556" cy="1760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609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Track Exceptions: Magic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8614" y="1526651"/>
            <a:ext cx="8815385" cy="3106071"/>
          </a:xfrm>
        </p:spPr>
        <p:txBody>
          <a:bodyPr>
            <a:normAutofit/>
          </a:bodyPr>
          <a:lstStyle/>
          <a:p>
            <a:pPr indent="0">
              <a:buNone/>
            </a:pPr>
            <a:r>
              <a:rPr lang="en-GB" dirty="0"/>
              <a:t>t</a:t>
            </a:r>
            <a:r>
              <a:rPr lang="en-GB" dirty="0" smtClean="0"/>
              <a:t>ry {</a:t>
            </a:r>
          </a:p>
          <a:p>
            <a:pPr indent="0">
              <a:buNone/>
            </a:pPr>
            <a:r>
              <a:rPr lang="en-GB" dirty="0"/>
              <a:t> </a:t>
            </a:r>
            <a:r>
              <a:rPr lang="en-GB" dirty="0" smtClean="0"/>
              <a:t>   </a:t>
            </a:r>
            <a:r>
              <a:rPr lang="en-GB" dirty="0" err="1" smtClean="0"/>
              <a:t>doSomething</a:t>
            </a:r>
            <a:r>
              <a:rPr lang="en-GB" dirty="0" smtClean="0"/>
              <a:t>();</a:t>
            </a:r>
            <a:endParaRPr lang="en-GB" dirty="0"/>
          </a:p>
          <a:p>
            <a:pPr indent="0">
              <a:buNone/>
            </a:pPr>
            <a:r>
              <a:rPr lang="en-GB" dirty="0" smtClean="0"/>
              <a:t>}</a:t>
            </a:r>
          </a:p>
          <a:p>
            <a:pPr indent="0">
              <a:buNone/>
            </a:pPr>
            <a:r>
              <a:rPr lang="en-GB" dirty="0" smtClean="0"/>
              <a:t>catch(exception) {</a:t>
            </a:r>
            <a:endParaRPr lang="en-GB" dirty="0"/>
          </a:p>
          <a:p>
            <a:pPr indent="0">
              <a:buNone/>
            </a:pPr>
            <a:r>
              <a:rPr lang="en-GB" dirty="0" smtClean="0"/>
              <a:t>    </a:t>
            </a:r>
            <a:r>
              <a:rPr lang="en-GB" dirty="0" err="1" smtClean="0"/>
              <a:t>monitor.</a:t>
            </a:r>
            <a:r>
              <a:rPr lang="en-GB" b="1" dirty="0" err="1" smtClean="0">
                <a:solidFill>
                  <a:srgbClr val="FF0000"/>
                </a:solidFill>
              </a:rPr>
              <a:t>trackException</a:t>
            </a:r>
            <a:r>
              <a:rPr lang="en-GB" dirty="0" smtClean="0"/>
              <a:t>(</a:t>
            </a:r>
            <a:r>
              <a:rPr lang="en-GB" dirty="0" smtClean="0">
                <a:solidFill>
                  <a:srgbClr val="00BFF3"/>
                </a:solidFill>
              </a:rPr>
              <a:t>exception</a:t>
            </a:r>
            <a:r>
              <a:rPr lang="en-GB" dirty="0" smtClean="0"/>
              <a:t>, '</a:t>
            </a:r>
            <a:r>
              <a:rPr lang="en-GB" dirty="0" smtClean="0">
                <a:solidFill>
                  <a:srgbClr val="00BFF3"/>
                </a:solidFill>
              </a:rPr>
              <a:t>error </a:t>
            </a:r>
            <a:r>
              <a:rPr lang="en-GB" dirty="0">
                <a:solidFill>
                  <a:srgbClr val="00BFF3"/>
                </a:solidFill>
              </a:rPr>
              <a:t>message</a:t>
            </a:r>
            <a:r>
              <a:rPr lang="en-GB" dirty="0" smtClean="0"/>
              <a:t>');</a:t>
            </a:r>
          </a:p>
          <a:p>
            <a:pPr indent="0">
              <a:buNone/>
            </a:pPr>
            <a:r>
              <a:rPr lang="en-GB" dirty="0" smtClean="0"/>
              <a:t>}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14328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3453" y="428625"/>
            <a:ext cx="3417094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835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Track Exceptions: Science</a:t>
            </a:r>
            <a:endParaRPr lang="en-GB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8615" y="1268017"/>
            <a:ext cx="8408987" cy="18507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615" y="3419591"/>
            <a:ext cx="7200000" cy="1648889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9" name="Straight Arrow Connector 8"/>
          <p:cNvCxnSpPr/>
          <p:nvPr/>
        </p:nvCxnSpPr>
        <p:spPr>
          <a:xfrm flipV="1">
            <a:off x="575733" y="1666240"/>
            <a:ext cx="562187" cy="17533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6341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The Art of Science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3449" y="1112720"/>
            <a:ext cx="4898524" cy="3668895"/>
          </a:xfrm>
        </p:spPr>
      </p:pic>
    </p:spTree>
    <p:extLst>
      <p:ext uri="{BB962C8B-B14F-4D97-AF65-F5344CB8AC3E}">
        <p14:creationId xmlns:p14="http://schemas.microsoft.com/office/powerpoint/2010/main" val="156235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Questions?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indent="0" algn="ctr">
              <a:buNone/>
            </a:pPr>
            <a:r>
              <a:rPr lang="en-GB" sz="16600" b="1" dirty="0" smtClean="0"/>
              <a:t>?</a:t>
            </a:r>
            <a:endParaRPr lang="en-GB" sz="16600" b="1" dirty="0"/>
          </a:p>
        </p:txBody>
      </p:sp>
    </p:spTree>
    <p:extLst>
      <p:ext uri="{BB962C8B-B14F-4D97-AF65-F5344CB8AC3E}">
        <p14:creationId xmlns:p14="http://schemas.microsoft.com/office/powerpoint/2010/main" val="3231973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5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Questions?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indent="0" algn="ctr">
              <a:buNone/>
            </a:pPr>
            <a:r>
              <a:rPr lang="en-GB" sz="16600" b="1" dirty="0" smtClean="0"/>
              <a:t>?</a:t>
            </a:r>
            <a:endParaRPr lang="en-GB" sz="16600" b="1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735808" y="2461247"/>
            <a:ext cx="8408192" cy="963879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kern="1200" baseline="0">
                <a:solidFill>
                  <a:schemeClr val="tx1"/>
                </a:solidFill>
                <a:latin typeface="+mj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algn="ctr"/>
            <a:r>
              <a:rPr lang="en-GB" sz="11500" b="1" dirty="0" smtClean="0"/>
              <a:t>Thank </a:t>
            </a:r>
            <a:r>
              <a:rPr lang="en-GB" sz="11500" b="1" smtClean="0"/>
              <a:t>you!</a:t>
            </a:r>
            <a:endParaRPr lang="en-GB" sz="11500" b="1" dirty="0" smtClean="0"/>
          </a:p>
        </p:txBody>
      </p:sp>
    </p:spTree>
    <p:extLst>
      <p:ext uri="{BB962C8B-B14F-4D97-AF65-F5344CB8AC3E}">
        <p14:creationId xmlns:p14="http://schemas.microsoft.com/office/powerpoint/2010/main" val="888301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5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2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NS_2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71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82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S_3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71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54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S_4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" y="0"/>
            <a:ext cx="914171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772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1152" y="320902"/>
            <a:ext cx="4501696" cy="4501696"/>
          </a:xfrm>
        </p:spPr>
      </p:pic>
    </p:spTree>
    <p:extLst>
      <p:ext uri="{BB962C8B-B14F-4D97-AF65-F5344CB8AC3E}">
        <p14:creationId xmlns:p14="http://schemas.microsoft.com/office/powerpoint/2010/main" val="190659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400" b="1" dirty="0"/>
              <a:t>Calling Android </a:t>
            </a:r>
            <a:r>
              <a:rPr lang="en-GB" sz="2400" b="1" dirty="0" smtClean="0"/>
              <a:t>API</a:t>
            </a:r>
            <a:br>
              <a:rPr lang="en-GB" sz="2400" b="1" dirty="0" smtClean="0"/>
            </a:br>
            <a:endParaRPr lang="en-GB" sz="2400" b="1" dirty="0"/>
          </a:p>
        </p:txBody>
      </p:sp>
      <p:pic>
        <p:nvPicPr>
          <p:cNvPr id="3" name="Picture 2" descr="NS_1.png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3000" y="810001"/>
            <a:ext cx="9450000" cy="4040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011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lerik">
  <a:themeElements>
    <a:clrScheme name="Telerik 3.0 New Brand">
      <a:dk1>
        <a:srgbClr val="2A2D33"/>
      </a:dk1>
      <a:lt1>
        <a:srgbClr val="FFFFFF"/>
      </a:lt1>
      <a:dk2>
        <a:srgbClr val="384361"/>
      </a:dk2>
      <a:lt2>
        <a:srgbClr val="E1E5EA"/>
      </a:lt2>
      <a:accent1>
        <a:srgbClr val="E73039"/>
      </a:accent1>
      <a:accent2>
        <a:srgbClr val="FF8800"/>
      </a:accent2>
      <a:accent3>
        <a:srgbClr val="FFD73F"/>
      </a:accent3>
      <a:accent4>
        <a:srgbClr val="5DC62E"/>
      </a:accent4>
      <a:accent5>
        <a:srgbClr val="009B55"/>
      </a:accent5>
      <a:accent6>
        <a:srgbClr val="3CD5ED"/>
      </a:accent6>
      <a:hlink>
        <a:srgbClr val="0099CC"/>
      </a:hlink>
      <a:folHlink>
        <a:srgbClr val="9149B6"/>
      </a:folHlink>
    </a:clrScheme>
    <a:fontScheme name="Telerik Fonts">
      <a:majorFont>
        <a:latin typeface="Lato Black"/>
        <a:ea typeface=""/>
        <a:cs typeface=""/>
      </a:majorFont>
      <a:minorFont>
        <a:latin typeface="Lato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lerikGlobalGathering" id="{7E85FF9B-8877-49BD-BF1B-DBAE84329A25}" vid="{14ED4DDA-1649-4FE2-8BAA-9DDDE833FA1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11740</TotalTime>
  <Words>812</Words>
  <Application>Microsoft Office PowerPoint</Application>
  <PresentationFormat>On-screen Show (16:9)</PresentationFormat>
  <Paragraphs>176</Paragraphs>
  <Slides>46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3" baseType="lpstr">
      <vt:lpstr>Arial</vt:lpstr>
      <vt:lpstr>Calibri</vt:lpstr>
      <vt:lpstr>Lato</vt:lpstr>
      <vt:lpstr>Lato Black</vt:lpstr>
      <vt:lpstr>Open Sans</vt:lpstr>
      <vt:lpstr>Open Sans Light</vt:lpstr>
      <vt:lpstr>Telerik</vt:lpstr>
      <vt:lpstr>Magic vs Science</vt:lpstr>
      <vt:lpstr>More Science Than Magic</vt:lpstr>
      <vt:lpstr>JavaScript Virtual Machine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Calling Android API </vt:lpstr>
      <vt:lpstr>Calling Android API </vt:lpstr>
      <vt:lpstr>Calling Android API </vt:lpstr>
      <vt:lpstr>Calling Android API </vt:lpstr>
      <vt:lpstr>PowerPoint Presentation</vt:lpstr>
      <vt:lpstr>image-manipulation module</vt:lpstr>
      <vt:lpstr>     This my dear is      What modules are made of</vt:lpstr>
      <vt:lpstr>PowerPoint Presentation</vt:lpstr>
      <vt:lpstr>Model</vt:lpstr>
      <vt:lpstr>View</vt:lpstr>
      <vt:lpstr>ViewModel</vt:lpstr>
      <vt:lpstr>Model</vt:lpstr>
      <vt:lpstr>PowerPoint Presentation</vt:lpstr>
      <vt:lpstr>  View</vt:lpstr>
      <vt:lpstr>PowerPoint Presentation</vt:lpstr>
      <vt:lpstr>    View                                             ViewModel                                   Model</vt:lpstr>
      <vt:lpstr>Bindings</vt:lpstr>
      <vt:lpstr> Demo      Time</vt:lpstr>
      <vt:lpstr>Understanding users</vt:lpstr>
      <vt:lpstr>How much would you give?</vt:lpstr>
      <vt:lpstr>Setup</vt:lpstr>
      <vt:lpstr>Versions</vt:lpstr>
      <vt:lpstr>Manage Session</vt:lpstr>
      <vt:lpstr>PowerPoint Presentation</vt:lpstr>
      <vt:lpstr>Track Feature Usage: Magic</vt:lpstr>
      <vt:lpstr>Track Feature Usage: Magic</vt:lpstr>
      <vt:lpstr>PowerPoint Presentation</vt:lpstr>
      <vt:lpstr>Track Feature Usage: Science</vt:lpstr>
      <vt:lpstr>Track Values: Magic</vt:lpstr>
      <vt:lpstr>Track Values: Science</vt:lpstr>
      <vt:lpstr>Track Performance: Magic</vt:lpstr>
      <vt:lpstr>Track Performance : Science</vt:lpstr>
      <vt:lpstr>Track Exceptions: Magic</vt:lpstr>
      <vt:lpstr>PowerPoint Presentation</vt:lpstr>
      <vt:lpstr>Track Exceptions: Science</vt:lpstr>
      <vt:lpstr>The Art of Science</vt:lpstr>
      <vt:lpstr>Questions?</vt:lpstr>
      <vt:lpstr>Questions?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Polya Vassileva</dc:creator>
  <cp:lastModifiedBy>Sebastian Witalec</cp:lastModifiedBy>
  <cp:revision>215</cp:revision>
  <dcterms:created xsi:type="dcterms:W3CDTF">2013-04-11T08:37:24Z</dcterms:created>
  <dcterms:modified xsi:type="dcterms:W3CDTF">2015-05-02T01:53:58Z</dcterms:modified>
</cp:coreProperties>
</file>